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D2912-CECD-49DB-A25B-CB601374D31C}" type="datetimeFigureOut">
              <a:rPr lang="de-DE" smtClean="0"/>
              <a:t>30.04.2019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E8C58-E66E-454B-B6CD-2667EC587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254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AF124-68FB-4E2E-960E-A89E4F374D10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Internationalisierung_em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36096" y="3748713"/>
            <a:ext cx="3707904" cy="1264463"/>
          </a:xfrm>
          <a:prstGeom prst="rect">
            <a:avLst/>
          </a:prstGeom>
        </p:spPr>
      </p:pic>
      <p:grpSp>
        <p:nvGrpSpPr>
          <p:cNvPr id="5161" name="Group 41"/>
          <p:cNvGrpSpPr>
            <a:grpSpLocks/>
          </p:cNvGrpSpPr>
          <p:nvPr userDrawn="1"/>
        </p:nvGrpSpPr>
        <p:grpSpPr bwMode="auto">
          <a:xfrm>
            <a:off x="0" y="2422525"/>
            <a:ext cx="9144000" cy="4435475"/>
            <a:chOff x="0" y="1526"/>
            <a:chExt cx="5760" cy="2794"/>
          </a:xfrm>
        </p:grpSpPr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0" y="3158"/>
              <a:ext cx="3925" cy="787"/>
            </a:xfrm>
            <a:prstGeom prst="rect">
              <a:avLst/>
            </a:prstGeom>
            <a:solidFill>
              <a:srgbClr val="F3F5F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3923" y="3158"/>
              <a:ext cx="1837" cy="787"/>
            </a:xfrm>
            <a:prstGeom prst="rect">
              <a:avLst/>
            </a:prstGeom>
            <a:solidFill>
              <a:srgbClr val="BFD6F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0" y="3942"/>
              <a:ext cx="5760" cy="378"/>
            </a:xfrm>
            <a:prstGeom prst="rect">
              <a:avLst/>
            </a:prstGeom>
            <a:solidFill>
              <a:srgbClr val="1842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4938" y="1526"/>
              <a:ext cx="822" cy="839"/>
            </a:xfrm>
            <a:prstGeom prst="rect">
              <a:avLst/>
            </a:prstGeom>
            <a:solidFill>
              <a:srgbClr val="BFD6F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0" y="2366"/>
              <a:ext cx="3368" cy="7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0" y="1526"/>
              <a:ext cx="4934" cy="839"/>
            </a:xfrm>
            <a:prstGeom prst="rect">
              <a:avLst/>
            </a:prstGeom>
            <a:solidFill>
              <a:srgbClr val="F3F5F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419350"/>
            <a:ext cx="7199312" cy="1514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003675"/>
            <a:ext cx="4679950" cy="1512888"/>
          </a:xfrm>
        </p:spPr>
        <p:txBody>
          <a:bodyPr/>
          <a:lstStyle>
            <a:lvl1pPr marL="179388" indent="0">
              <a:buFontTx/>
              <a:buNone/>
              <a:defRPr sz="1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333399"/>
              </a:solidFill>
            </a:endParaRPr>
          </a:p>
        </p:txBody>
      </p:sp>
      <p:pic>
        <p:nvPicPr>
          <p:cNvPr id="5160" name="Picture 40" descr="logo_gr_psep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375" y="258763"/>
            <a:ext cx="2525777" cy="86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22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456E4B-E89B-47BB-A159-31B9BBF314CD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9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7467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7467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8E87F0-69BA-44F5-875B-067E7143B6CE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3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C88D9-B241-4996-8F37-17FDB569242B}" type="slidenum">
              <a:rPr lang="de-DE" smtClean="0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1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Internationalisierung_em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36096" y="3748713"/>
            <a:ext cx="3707904" cy="1264463"/>
          </a:xfrm>
          <a:prstGeom prst="rect">
            <a:avLst/>
          </a:prstGeom>
        </p:spPr>
      </p:pic>
      <p:grpSp>
        <p:nvGrpSpPr>
          <p:cNvPr id="5161" name="Group 41"/>
          <p:cNvGrpSpPr>
            <a:grpSpLocks/>
          </p:cNvGrpSpPr>
          <p:nvPr userDrawn="1"/>
        </p:nvGrpSpPr>
        <p:grpSpPr bwMode="auto">
          <a:xfrm>
            <a:off x="0" y="2422525"/>
            <a:ext cx="9144000" cy="4435475"/>
            <a:chOff x="0" y="1526"/>
            <a:chExt cx="5760" cy="2794"/>
          </a:xfrm>
        </p:grpSpPr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0" y="3158"/>
              <a:ext cx="3925" cy="787"/>
            </a:xfrm>
            <a:prstGeom prst="rect">
              <a:avLst/>
            </a:prstGeom>
            <a:solidFill>
              <a:srgbClr val="F3F5F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3923" y="3158"/>
              <a:ext cx="1837" cy="787"/>
            </a:xfrm>
            <a:prstGeom prst="rect">
              <a:avLst/>
            </a:prstGeom>
            <a:solidFill>
              <a:srgbClr val="BFD6F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0" y="3942"/>
              <a:ext cx="5760" cy="378"/>
            </a:xfrm>
            <a:prstGeom prst="rect">
              <a:avLst/>
            </a:prstGeom>
            <a:solidFill>
              <a:srgbClr val="1842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4938" y="1526"/>
              <a:ext cx="822" cy="839"/>
            </a:xfrm>
            <a:prstGeom prst="rect">
              <a:avLst/>
            </a:prstGeom>
            <a:solidFill>
              <a:srgbClr val="BFD6F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0" y="2366"/>
              <a:ext cx="3368" cy="7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0" y="1526"/>
              <a:ext cx="4934" cy="839"/>
            </a:xfrm>
            <a:prstGeom prst="rect">
              <a:avLst/>
            </a:prstGeom>
            <a:solidFill>
              <a:srgbClr val="F3F5F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419350"/>
            <a:ext cx="7199312" cy="1514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003675"/>
            <a:ext cx="4679950" cy="1512888"/>
          </a:xfrm>
        </p:spPr>
        <p:txBody>
          <a:bodyPr/>
          <a:lstStyle>
            <a:lvl1pPr marL="179388" indent="0">
              <a:buFontTx/>
              <a:buNone/>
              <a:defRPr sz="1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333399"/>
              </a:solidFill>
            </a:endParaRPr>
          </a:p>
        </p:txBody>
      </p:sp>
      <p:pic>
        <p:nvPicPr>
          <p:cNvPr id="5160" name="Picture 40" descr="logo_gr_psep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375" y="258763"/>
            <a:ext cx="2525777" cy="86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239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31E04A-0480-4741-90B0-5DB24969CA40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17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AD8122-A84E-4CBA-A38B-9DCF8DA671EF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92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971675"/>
            <a:ext cx="4038600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6288" y="1971675"/>
            <a:ext cx="4038600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25D2B3-69B3-4D42-AF0C-E3C5E67972A2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03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235263-FE85-4638-A903-0DF834CB1E01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94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DED9DC-9DC0-4F50-92F3-81EF4F48C476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91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58A596-77B1-4F9E-9579-AC687564048A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31E04A-0480-4741-90B0-5DB24969CA40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96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9FB68B-A212-4F21-8D84-965EAF4BF0E9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14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1EC615-43B8-403F-8813-2866DF1335D2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85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456E4B-E89B-47BB-A159-31B9BBF314CD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44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7467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7467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8E87F0-69BA-44F5-875B-067E7143B6CE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01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C88D9-B241-4996-8F37-17FDB569242B}" type="slidenum">
              <a:rPr lang="de-DE" smtClean="0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0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AD8122-A84E-4CBA-A38B-9DCF8DA671EF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4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971675"/>
            <a:ext cx="4038600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6288" y="1971675"/>
            <a:ext cx="4038600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25D2B3-69B3-4D42-AF0C-E3C5E67972A2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3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235263-FE85-4638-A903-0DF834CB1E01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4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DED9DC-9DC0-4F50-92F3-81EF4F48C476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4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58A596-77B1-4F9E-9579-AC687564048A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4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9FB68B-A212-4F21-8D84-965EAF4BF0E9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1EC615-43B8-403F-8813-2866DF1335D2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9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71675"/>
            <a:ext cx="82296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0425" y="62357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333399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32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2C88D9-B241-4996-8F37-17FDB569242B}" type="slidenum">
              <a:rPr lang="de-DE">
                <a:solidFill>
                  <a:srgbClr val="33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-3175" y="2438400"/>
            <a:ext cx="9144000" cy="4419600"/>
            <a:chOff x="-2" y="1536"/>
            <a:chExt cx="5760" cy="2784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-2" y="1536"/>
              <a:ext cx="156" cy="817"/>
            </a:xfrm>
            <a:prstGeom prst="rect">
              <a:avLst/>
            </a:prstGeom>
            <a:solidFill>
              <a:srgbClr val="BFD6F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09" name="Line 13"/>
            <p:cNvSpPr>
              <a:spLocks noChangeShapeType="1"/>
            </p:cNvSpPr>
            <p:nvPr userDrawn="1"/>
          </p:nvSpPr>
          <p:spPr bwMode="auto">
            <a:xfrm>
              <a:off x="-2" y="3953"/>
              <a:ext cx="5760" cy="0"/>
            </a:xfrm>
            <a:prstGeom prst="line">
              <a:avLst/>
            </a:prstGeom>
            <a:noFill/>
            <a:ln w="6350">
              <a:solidFill>
                <a:srgbClr val="E4E5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auto">
            <a:xfrm>
              <a:off x="-2" y="3176"/>
              <a:ext cx="156" cy="778"/>
            </a:xfrm>
            <a:prstGeom prst="rect">
              <a:avLst/>
            </a:prstGeom>
            <a:solidFill>
              <a:srgbClr val="BFD6F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auto">
            <a:xfrm>
              <a:off x="-2" y="3952"/>
              <a:ext cx="156" cy="368"/>
            </a:xfrm>
            <a:prstGeom prst="rect">
              <a:avLst/>
            </a:prstGeom>
            <a:solidFill>
              <a:srgbClr val="1842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auto">
            <a:xfrm>
              <a:off x="-2" y="2354"/>
              <a:ext cx="156" cy="821"/>
            </a:xfrm>
            <a:prstGeom prst="rect">
              <a:avLst/>
            </a:prstGeom>
            <a:solidFill>
              <a:srgbClr val="1842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pic>
        <p:nvPicPr>
          <p:cNvPr id="4118" name="Picture 22" descr="logo_kl_psep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94150" y="6354763"/>
            <a:ext cx="1130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582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71675"/>
            <a:ext cx="82296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0425" y="62357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333399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32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2C88D9-B241-4996-8F37-17FDB569242B}" type="slidenum">
              <a:rPr lang="de-DE">
                <a:solidFill>
                  <a:srgbClr val="33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-3175" y="2438400"/>
            <a:ext cx="9144000" cy="4419600"/>
            <a:chOff x="-2" y="1536"/>
            <a:chExt cx="5760" cy="2784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-2" y="1536"/>
              <a:ext cx="156" cy="817"/>
            </a:xfrm>
            <a:prstGeom prst="rect">
              <a:avLst/>
            </a:prstGeom>
            <a:solidFill>
              <a:srgbClr val="BFD6F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09" name="Line 13"/>
            <p:cNvSpPr>
              <a:spLocks noChangeShapeType="1"/>
            </p:cNvSpPr>
            <p:nvPr userDrawn="1"/>
          </p:nvSpPr>
          <p:spPr bwMode="auto">
            <a:xfrm>
              <a:off x="-2" y="3953"/>
              <a:ext cx="5760" cy="0"/>
            </a:xfrm>
            <a:prstGeom prst="line">
              <a:avLst/>
            </a:prstGeom>
            <a:noFill/>
            <a:ln w="6350">
              <a:solidFill>
                <a:srgbClr val="E4E5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auto">
            <a:xfrm>
              <a:off x="-2" y="3176"/>
              <a:ext cx="156" cy="778"/>
            </a:xfrm>
            <a:prstGeom prst="rect">
              <a:avLst/>
            </a:prstGeom>
            <a:solidFill>
              <a:srgbClr val="BFD6F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auto">
            <a:xfrm>
              <a:off x="-2" y="3952"/>
              <a:ext cx="156" cy="368"/>
            </a:xfrm>
            <a:prstGeom prst="rect">
              <a:avLst/>
            </a:prstGeom>
            <a:solidFill>
              <a:srgbClr val="1842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auto">
            <a:xfrm>
              <a:off x="-2" y="2354"/>
              <a:ext cx="156" cy="821"/>
            </a:xfrm>
            <a:prstGeom prst="rect">
              <a:avLst/>
            </a:prstGeom>
            <a:solidFill>
              <a:srgbClr val="1842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pic>
        <p:nvPicPr>
          <p:cNvPr id="4118" name="Picture 22" descr="logo_kl_psep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94150" y="6354763"/>
            <a:ext cx="1130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101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4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fesc-project.eu" TargetMode="External"/><Relationship Id="rId2" Type="http://schemas.openxmlformats.org/officeDocument/2006/relationships/hyperlink" Target="https://fesc-project.eu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e.surveymonkey.com/r/GMPSB5P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2" y="2419350"/>
            <a:ext cx="7704088" cy="1514475"/>
          </a:xfrm>
        </p:spPr>
        <p:txBody>
          <a:bodyPr/>
          <a:lstStyle/>
          <a:p>
            <a:r>
              <a:rPr lang="de-DE" dirty="0" smtClean="0"/>
              <a:t>Framework </a:t>
            </a:r>
            <a:r>
              <a:rPr lang="de-DE" dirty="0" err="1" smtClean="0"/>
              <a:t>for</a:t>
            </a:r>
            <a:r>
              <a:rPr lang="de-DE" dirty="0" smtClean="0"/>
              <a:t> Erasmus+ </a:t>
            </a:r>
            <a:r>
              <a:rPr lang="de-DE" dirty="0" err="1" smtClean="0"/>
              <a:t>Staff</a:t>
            </a:r>
            <a:r>
              <a:rPr lang="de-DE" dirty="0" smtClean="0"/>
              <a:t> </a:t>
            </a:r>
            <a:r>
              <a:rPr lang="de-DE" dirty="0" err="1" smtClean="0"/>
              <a:t>Competencies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Project 2018-1-DE01-KA203-004242</a:t>
            </a:r>
            <a:endParaRPr 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Konstanz 02./03. May 2019</a:t>
            </a:r>
            <a:endParaRPr lang="de-DE" dirty="0"/>
          </a:p>
        </p:txBody>
      </p:sp>
      <p:pic>
        <p:nvPicPr>
          <p:cNvPr id="1026" name="Picture 2" descr="H:\Dez_6A2\ERASMUS+\Vorlagen\allgemein\Logo\eu_flag_co_funded_pos_[rgb]_r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32" y="5517232"/>
            <a:ext cx="2456668" cy="7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/>
          <a:lstStyle/>
          <a:p>
            <a:r>
              <a:rPr lang="de-DE" sz="2000" b="1" dirty="0"/>
              <a:t>General </a:t>
            </a:r>
            <a:r>
              <a:rPr lang="de-DE" sz="2000" b="1" dirty="0" err="1"/>
              <a:t>Introduction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Project: 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err="1" smtClean="0"/>
              <a:t>Consortium</a:t>
            </a:r>
            <a:r>
              <a:rPr lang="de-DE" sz="2000" b="1" dirty="0" smtClean="0"/>
              <a:t> </a:t>
            </a:r>
            <a:r>
              <a:rPr lang="de-DE" sz="2000" b="1" dirty="0"/>
              <a:t>&amp; </a:t>
            </a:r>
            <a:r>
              <a:rPr lang="de-DE" sz="2000" b="1" dirty="0" smtClean="0"/>
              <a:t>Associated Members</a:t>
            </a:r>
            <a:endParaRPr lang="de-DE" sz="20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7"/>
            <a:ext cx="7725296" cy="4608612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smtClean="0"/>
              <a:t>Project Partners</a:t>
            </a:r>
          </a:p>
          <a:p>
            <a:pPr marL="0" indent="0">
              <a:buNone/>
            </a:pPr>
            <a:endParaRPr lang="de-DE" sz="1800" i="1" dirty="0" smtClean="0"/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endParaRPr lang="de-DE" sz="1800" i="1" dirty="0" smtClean="0"/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b="1" dirty="0" smtClean="0"/>
              <a:t>Associated Members</a:t>
            </a:r>
            <a:endParaRPr lang="de-DE" sz="1800" b="1" dirty="0"/>
          </a:p>
          <a:p>
            <a:pPr marL="0" indent="0">
              <a:buNone/>
            </a:pPr>
            <a:endParaRPr lang="de-DE" sz="1800" i="1" dirty="0"/>
          </a:p>
        </p:txBody>
      </p:sp>
      <p:pic>
        <p:nvPicPr>
          <p:cNvPr id="4098" name="Picture 2" descr="H:\Dez_6A2\ERASMUS+\KA2\Strategische Partnerschaften\2018\EQMC\Partner Profiles\G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40" y="2084552"/>
            <a:ext cx="752164" cy="75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Dez_6A2\ERASMUS+\KA2\Strategische Partnerschaften\2018\EQMC\Partner Profiles\Han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69" y="2970017"/>
            <a:ext cx="1760483" cy="7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Dez_6A2\ERASMUS+\KA2\Strategische Partnerschaften\2018\EQMC\Partner Profiles\Warsa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94" y="3190164"/>
            <a:ext cx="1411655" cy="5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:\Dez_6A2\ERASMUS+\KA2\Strategische Partnerschaften\2018\EQMC\Partner Profiles\EUF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1" y="1768551"/>
            <a:ext cx="1384165" cy="13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:\Dez_6A2\ERASMUS+\KA2\Strategische Partnerschaften\2018\EQMC\Partner Profiles\Latv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64" y="2970017"/>
            <a:ext cx="825454" cy="89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:\Dez_6A2\ERASMUS+\Vorlagen\allgemein\Logo\Philip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69" y="2206600"/>
            <a:ext cx="1488336" cy="5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:\Dez_6A2\ERASMUS+\KA2\Strategische Partnerschaften\2018\EQMC\Partner Profiles\ENE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66" y="5887067"/>
            <a:ext cx="4536504" cy="25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:\Dez_6A2\ERASMUS+\KA2\Strategische Partnerschaften\2018\EQMC\Partner Profiles\IRO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64" y="4927669"/>
            <a:ext cx="1224135" cy="74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:\Dez_6A2\ERASMUS+\KA2\Strategische Partnerschaften\2018\EQMC\Partner Profiles\UNIC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81" y="5015554"/>
            <a:ext cx="1612971" cy="4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:\Dez_6A2\ERASMUS+\KA2\Strategische Partnerschaften\2018\EQMC\Partner Profiles\St Petersbur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40" y="5015555"/>
            <a:ext cx="1656184" cy="5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:\Dez_6A2\ERASMUS+\KA2\Strategische Partnerschaften\2018\EQMC\Partner Profiles\ENEC heade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33" y="5724270"/>
            <a:ext cx="1220208" cy="40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/>
          <a:lstStyle/>
          <a:p>
            <a:r>
              <a:rPr lang="de-DE" sz="2000" b="1" dirty="0" smtClean="0"/>
              <a:t>General </a:t>
            </a:r>
            <a:r>
              <a:rPr lang="de-DE" sz="2000" b="1" dirty="0" err="1" smtClean="0"/>
              <a:t>Introduction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Project: </a:t>
            </a:r>
            <a:br>
              <a:rPr lang="de-DE" sz="2000" b="1" dirty="0" smtClean="0"/>
            </a:br>
            <a:r>
              <a:rPr lang="de-DE" sz="2000" b="1" dirty="0" smtClean="0"/>
              <a:t>General Outline &amp; </a:t>
            </a:r>
            <a:r>
              <a:rPr lang="de-DE" sz="2000" b="1" dirty="0" err="1" smtClean="0"/>
              <a:t>Objectives</a:t>
            </a:r>
            <a:endParaRPr lang="de-DE" sz="20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777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smtClean="0"/>
              <a:t>Main </a:t>
            </a:r>
            <a:r>
              <a:rPr lang="de-DE" sz="1800" b="1" dirty="0" err="1" smtClean="0"/>
              <a:t>Objectives</a:t>
            </a:r>
            <a:endParaRPr lang="en-US" sz="1800" i="1" dirty="0"/>
          </a:p>
          <a:p>
            <a:r>
              <a:rPr lang="en-US" sz="1800" b="1" i="1" dirty="0" smtClean="0"/>
              <a:t>Identify </a:t>
            </a:r>
            <a:r>
              <a:rPr lang="en-US" sz="1800" b="1" i="1" dirty="0"/>
              <a:t>relevant skills</a:t>
            </a:r>
            <a:r>
              <a:rPr lang="en-US" sz="1800" i="1" dirty="0"/>
              <a:t>, know-how and processes to acquire the necessary competencies for higher education staff working with student mobility.</a:t>
            </a:r>
          </a:p>
          <a:p>
            <a:r>
              <a:rPr lang="en-US" sz="1800" b="1" i="1" dirty="0" smtClean="0"/>
              <a:t>Create a </a:t>
            </a:r>
            <a:r>
              <a:rPr lang="en-US" sz="1800" b="1" i="1" dirty="0"/>
              <a:t>framework </a:t>
            </a:r>
            <a:r>
              <a:rPr lang="en-US" sz="1800" i="1" dirty="0"/>
              <a:t>which defines quality criteria for staff members working with student mobility that serves </a:t>
            </a:r>
            <a:r>
              <a:rPr lang="en-US" sz="1800" b="1" i="1" dirty="0"/>
              <a:t>self-auditing purposes </a:t>
            </a:r>
            <a:r>
              <a:rPr lang="en-US" sz="1800" i="1" dirty="0"/>
              <a:t>for institutions</a:t>
            </a:r>
          </a:p>
          <a:p>
            <a:r>
              <a:rPr lang="en-US" sz="1800" b="1" i="1" dirty="0" err="1"/>
              <a:t>Analyse</a:t>
            </a:r>
            <a:r>
              <a:rPr lang="en-US" sz="1800" b="1" i="1" dirty="0"/>
              <a:t> </a:t>
            </a:r>
            <a:r>
              <a:rPr lang="en-US" sz="1800" b="1" i="1" dirty="0" smtClean="0"/>
              <a:t>training activities</a:t>
            </a:r>
            <a:r>
              <a:rPr lang="en-US" sz="1800" i="1" dirty="0" smtClean="0"/>
              <a:t> at HEIs for targeted </a:t>
            </a:r>
            <a:r>
              <a:rPr lang="en-US" sz="1800" i="1" dirty="0"/>
              <a:t>staff members.</a:t>
            </a:r>
          </a:p>
          <a:p>
            <a:r>
              <a:rPr lang="en-US" sz="1800" b="1" i="1" dirty="0"/>
              <a:t>Create tools and guidelines</a:t>
            </a:r>
            <a:r>
              <a:rPr lang="en-US" sz="1800" i="1" dirty="0"/>
              <a:t> that </a:t>
            </a:r>
            <a:r>
              <a:rPr lang="en-US" sz="1800" i="1" dirty="0" smtClean="0"/>
              <a:t>enable </a:t>
            </a:r>
            <a:r>
              <a:rPr lang="en-US" sz="1800" i="1" dirty="0"/>
              <a:t>staff members to understand and improve </a:t>
            </a:r>
            <a:r>
              <a:rPr lang="en-US" sz="1800" i="1" dirty="0" smtClean="0"/>
              <a:t>relevant </a:t>
            </a:r>
            <a:r>
              <a:rPr lang="en-US" sz="1800" i="1" dirty="0"/>
              <a:t>competencies.</a:t>
            </a:r>
          </a:p>
          <a:p>
            <a:r>
              <a:rPr lang="en-US" sz="1800" i="1" dirty="0" smtClean="0"/>
              <a:t>Formulate policy recommendations regarding </a:t>
            </a:r>
            <a:r>
              <a:rPr lang="en-US" sz="1800" i="1" dirty="0"/>
              <a:t>the pertinence of establishing a </a:t>
            </a:r>
            <a:r>
              <a:rPr lang="en-US" sz="1800" b="1" i="1" dirty="0"/>
              <a:t>European </a:t>
            </a:r>
            <a:r>
              <a:rPr lang="en-US" sz="1800" b="1" i="1" dirty="0" smtClean="0"/>
              <a:t>Professional Certification Framework </a:t>
            </a:r>
            <a:r>
              <a:rPr lang="en-US" sz="1800" i="1" dirty="0"/>
              <a:t>for staff members working on student mobility in the context of </a:t>
            </a:r>
            <a:r>
              <a:rPr lang="en-US" sz="1800" i="1" dirty="0" smtClean="0"/>
              <a:t>mobility </a:t>
            </a:r>
            <a:r>
              <a:rPr lang="en-US" sz="1800" i="1" dirty="0" err="1" smtClean="0"/>
              <a:t>programmes</a:t>
            </a:r>
            <a:r>
              <a:rPr lang="en-US" sz="1800" i="1" dirty="0" smtClean="0"/>
              <a:t> like Erasmus+</a:t>
            </a:r>
            <a:endParaRPr lang="de-DE" sz="1800" i="1" dirty="0" smtClean="0"/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endParaRPr lang="de-DE" sz="1800" i="1" dirty="0" smtClean="0"/>
          </a:p>
        </p:txBody>
      </p:sp>
      <p:pic>
        <p:nvPicPr>
          <p:cNvPr id="4" name="Picture 2" descr="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444488" cy="108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State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Affairs</a:t>
            </a:r>
            <a:r>
              <a:rPr lang="de-DE" b="1" dirty="0"/>
              <a:t>: Evaluation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Existing</a:t>
            </a:r>
            <a:r>
              <a:rPr lang="de-DE" b="1" dirty="0"/>
              <a:t> Quality Frameworks &amp; Training Tools/ </a:t>
            </a:r>
            <a:r>
              <a:rPr lang="de-DE" b="1" dirty="0" err="1"/>
              <a:t>Methodologies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Example: INTERNATIONAL </a:t>
            </a:r>
            <a:r>
              <a:rPr lang="en-US" dirty="0"/>
              <a:t>COMPETENCES </a:t>
            </a:r>
            <a:r>
              <a:rPr lang="en-US" dirty="0" smtClean="0"/>
              <a:t>MATRIX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de-DE" dirty="0"/>
              <a:t>	</a:t>
            </a:r>
            <a:r>
              <a:rPr lang="de-DE" dirty="0" smtClean="0"/>
              <a:t>© </a:t>
            </a:r>
            <a:r>
              <a:rPr lang="de-DE" dirty="0" err="1"/>
              <a:t>Hanze</a:t>
            </a:r>
            <a:r>
              <a:rPr lang="de-DE" dirty="0"/>
              <a:t> </a:t>
            </a:r>
            <a:r>
              <a:rPr lang="de-DE" dirty="0" smtClean="0"/>
              <a:t>UAS</a:t>
            </a:r>
            <a:r>
              <a:rPr lang="de-DE" dirty="0"/>
              <a:t>; Els van der Werf; </a:t>
            </a:r>
            <a:r>
              <a:rPr lang="de-DE" dirty="0" smtClean="0"/>
              <a:t>2017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050" name="Picture 2" descr="H:\Dez_6A2\ERASMUS+\KA2\Strategische Partnerschaften\2018\EQMC\Meetings\Kick Off\Hanze_Competences Mat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7" y="2924944"/>
            <a:ext cx="8803159" cy="109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State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Affairs</a:t>
            </a:r>
            <a:r>
              <a:rPr lang="de-DE" b="1" dirty="0"/>
              <a:t>: Evaluation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Existing</a:t>
            </a:r>
            <a:r>
              <a:rPr lang="de-DE" b="1" dirty="0"/>
              <a:t> Quality Frameworks &amp; Training Tools/ </a:t>
            </a:r>
            <a:r>
              <a:rPr lang="de-DE" b="1" dirty="0" err="1"/>
              <a:t>Methodologies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772817"/>
            <a:ext cx="8229600" cy="42485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Example: </a:t>
            </a:r>
            <a:r>
              <a:rPr lang="en-US" dirty="0" smtClean="0"/>
              <a:t>FESC Report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295590"/>
              </p:ext>
            </p:extLst>
          </p:nvPr>
        </p:nvGraphicFramePr>
        <p:xfrm>
          <a:off x="467544" y="2348880"/>
          <a:ext cx="8229599" cy="856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5855"/>
                <a:gridCol w="2141679"/>
                <a:gridCol w="2649903"/>
                <a:gridCol w="2252162"/>
              </a:tblGrid>
              <a:tr h="8569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Mobility phase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12" marR="612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Responsibilities/tasks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12" marR="612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Competencies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12" marR="612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Main domain area</a:t>
                      </a:r>
                      <a:endParaRPr lang="de-DE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12" marR="61212" marT="0" marB="0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030890"/>
              </p:ext>
            </p:extLst>
          </p:nvPr>
        </p:nvGraphicFramePr>
        <p:xfrm>
          <a:off x="467544" y="3284984"/>
          <a:ext cx="8208912" cy="1983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8912"/>
              </a:tblGrid>
              <a:tr h="6873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Before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mobility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During mobility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After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mobility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12" marR="61212" marT="0" marB="0"/>
                </a:tc>
              </a:tr>
              <a:tr h="1767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12" marR="612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2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1" cy="1143000"/>
          </a:xfrm>
        </p:spPr>
        <p:txBody>
          <a:bodyPr/>
          <a:lstStyle/>
          <a:p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2204864"/>
            <a:ext cx="7509272" cy="3401641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Website</a:t>
            </a:r>
            <a:endParaRPr lang="de-DE" b="1" dirty="0"/>
          </a:p>
          <a:p>
            <a:pPr marL="0" indent="0">
              <a:buNone/>
            </a:pPr>
            <a:r>
              <a:rPr lang="de-DE" sz="2400" dirty="0" smtClean="0">
                <a:hlinkClick r:id="rId2"/>
              </a:rPr>
              <a:t>https</a:t>
            </a:r>
            <a:r>
              <a:rPr lang="de-DE" sz="2400" dirty="0">
                <a:hlinkClick r:id="rId2"/>
              </a:rPr>
              <a:t>://fesc-project.eu</a:t>
            </a:r>
            <a:r>
              <a:rPr lang="de-DE" sz="2400" dirty="0" smtClean="0">
                <a:hlinkClick r:id="rId2"/>
              </a:rPr>
              <a:t>/</a:t>
            </a:r>
            <a:r>
              <a:rPr lang="de-DE" sz="2400" dirty="0" smtClean="0"/>
              <a:t> 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b="1" dirty="0" err="1" smtClean="0"/>
              <a:t>Contact</a:t>
            </a:r>
            <a:endParaRPr lang="de-DE" b="1" dirty="0" smtClean="0"/>
          </a:p>
          <a:p>
            <a:pPr marL="0" indent="0">
              <a:buNone/>
            </a:pPr>
            <a:r>
              <a:rPr lang="de-DE" sz="2400" dirty="0" smtClean="0">
                <a:hlinkClick r:id="rId3"/>
              </a:rPr>
              <a:t>contact@fesc-project.eu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pic>
        <p:nvPicPr>
          <p:cNvPr id="4" name="Picture 2" descr="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34" y="332656"/>
            <a:ext cx="162729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FESC meeting"/>
          <p:cNvSpPr>
            <a:spLocks noChangeAspect="1" noChangeArrowheads="1"/>
          </p:cNvSpPr>
          <p:nvPr/>
        </p:nvSpPr>
        <p:spPr bwMode="auto">
          <a:xfrm>
            <a:off x="155575" y="-547688"/>
            <a:ext cx="2095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FESC meeting"/>
          <p:cNvSpPr>
            <a:spLocks noChangeAspect="1" noChangeArrowheads="1"/>
          </p:cNvSpPr>
          <p:nvPr/>
        </p:nvSpPr>
        <p:spPr bwMode="auto">
          <a:xfrm>
            <a:off x="307975" y="-395288"/>
            <a:ext cx="2095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30" y="2852936"/>
            <a:ext cx="2343895" cy="12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15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de-DE" dirty="0" smtClean="0"/>
              <a:t>Erasmus+ </a:t>
            </a:r>
            <a:r>
              <a:rPr lang="de-DE" dirty="0" err="1" smtClean="0"/>
              <a:t>Staff</a:t>
            </a:r>
            <a:r>
              <a:rPr lang="de-DE" dirty="0" smtClean="0"/>
              <a:t> </a:t>
            </a:r>
            <a:r>
              <a:rPr lang="de-DE" dirty="0" err="1" smtClean="0"/>
              <a:t>Competences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72816"/>
            <a:ext cx="7869312" cy="3833689"/>
          </a:xfrm>
        </p:spPr>
        <p:txBody>
          <a:bodyPr/>
          <a:lstStyle/>
          <a:p>
            <a:pPr marL="0" indent="0">
              <a:buNone/>
            </a:pPr>
            <a:r>
              <a:rPr lang="de-DE" sz="2400" i="1" dirty="0" smtClean="0"/>
              <a:t>Test </a:t>
            </a:r>
            <a:r>
              <a:rPr lang="de-DE" sz="2400" i="1" dirty="0" err="1" smtClean="0"/>
              <a:t>yourself</a:t>
            </a:r>
            <a:r>
              <a:rPr lang="de-DE" sz="2400" i="1" dirty="0" smtClean="0"/>
              <a:t> @</a:t>
            </a:r>
          </a:p>
          <a:p>
            <a:pPr marL="0" indent="0">
              <a:buNone/>
            </a:pPr>
            <a:r>
              <a:rPr lang="de-DE" sz="2400" b="1" u="sng" dirty="0">
                <a:hlinkClick r:id="rId2"/>
              </a:rPr>
              <a:t>https://</a:t>
            </a:r>
            <a:r>
              <a:rPr lang="de-DE" sz="2400" b="1" u="sng" dirty="0" smtClean="0">
                <a:hlinkClick r:id="rId2"/>
              </a:rPr>
              <a:t>de.surveymonkey.com/r/GMPSB5P</a:t>
            </a:r>
            <a:endParaRPr lang="de-DE" sz="2400" b="1" u="sng" dirty="0" smtClean="0"/>
          </a:p>
          <a:p>
            <a:pPr marL="0" indent="0">
              <a:buNone/>
            </a:pPr>
            <a:endParaRPr lang="de-DE" sz="2400" u="sng" dirty="0" smtClean="0"/>
          </a:p>
          <a:p>
            <a:pPr marL="0" indent="0">
              <a:buNone/>
            </a:pPr>
            <a:endParaRPr lang="de-DE" sz="2400" u="sng" dirty="0"/>
          </a:p>
          <a:p>
            <a:pPr marL="0" indent="0">
              <a:buNone/>
            </a:pPr>
            <a:r>
              <a:rPr lang="de-DE" sz="2400" u="sng" dirty="0" smtClean="0"/>
              <a:t>Group Work on </a:t>
            </a:r>
            <a:r>
              <a:rPr lang="de-DE" sz="2400" u="sng" dirty="0" err="1" smtClean="0"/>
              <a:t>tasks</a:t>
            </a:r>
            <a:r>
              <a:rPr lang="de-DE" sz="2400" u="sng" dirty="0" smtClean="0"/>
              <a:t> &amp; </a:t>
            </a:r>
            <a:r>
              <a:rPr lang="de-DE" sz="2400" u="sng" dirty="0" err="1" smtClean="0"/>
              <a:t>competences</a:t>
            </a:r>
            <a:r>
              <a:rPr lang="de-DE" sz="2400" u="sng" dirty="0" smtClean="0"/>
              <a:t> in student mobility </a:t>
            </a:r>
            <a:r>
              <a:rPr lang="de-DE" sz="2400" u="sng" dirty="0" err="1" smtClean="0"/>
              <a:t>administration</a:t>
            </a:r>
            <a:r>
              <a:rPr lang="de-DE" sz="2400" u="sng" dirty="0" smtClean="0"/>
              <a:t>!</a:t>
            </a:r>
            <a:r>
              <a:rPr lang="de-DE" sz="2400" dirty="0" smtClean="0"/>
              <a:t> </a:t>
            </a:r>
          </a:p>
        </p:txBody>
      </p:sp>
      <p:pic>
        <p:nvPicPr>
          <p:cNvPr id="4" name="Picture 2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41" y="332656"/>
            <a:ext cx="1444488" cy="108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FESC meeting"/>
          <p:cNvSpPr>
            <a:spLocks noChangeAspect="1" noChangeArrowheads="1"/>
          </p:cNvSpPr>
          <p:nvPr/>
        </p:nvSpPr>
        <p:spPr bwMode="auto">
          <a:xfrm>
            <a:off x="155575" y="-547688"/>
            <a:ext cx="2095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FESC meeting"/>
          <p:cNvSpPr>
            <a:spLocks noChangeAspect="1" noChangeArrowheads="1"/>
          </p:cNvSpPr>
          <p:nvPr/>
        </p:nvSpPr>
        <p:spPr bwMode="auto">
          <a:xfrm>
            <a:off x="307975" y="-395288"/>
            <a:ext cx="2095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763099"/>
      </p:ext>
    </p:extLst>
  </p:cSld>
  <p:clrMapOvr>
    <a:masterClrMapping/>
  </p:clrMapOvr>
</p:sld>
</file>

<file path=ppt/theme/theme1.xml><?xml version="1.0" encoding="utf-8"?>
<a:theme xmlns:a="http://schemas.openxmlformats.org/drawingml/2006/main" name="00_uniohneleute">
  <a:themeElements>
    <a:clrScheme name="00_uniohneleu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0_uniohneleu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_uniohneleu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iohneleute">
  <a:themeElements>
    <a:clrScheme name="00_uniohneleu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0_uniohneleu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_uniohneleu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Bildschirmpräsentation (4:3)</PresentationFormat>
  <Paragraphs>57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00_uniohneleute</vt:lpstr>
      <vt:lpstr>1_uniohneleute</vt:lpstr>
      <vt:lpstr>Framework for Erasmus+ Staff Competencies Project 2018-1-DE01-KA203-004242</vt:lpstr>
      <vt:lpstr>General Introduction of the Project:  Consortium &amp; Associated Members</vt:lpstr>
      <vt:lpstr>General Introduction of the Project:  General Outline &amp; Objectives</vt:lpstr>
      <vt:lpstr>State of Affairs: Evaluation of Existing Quality Frameworks &amp; Training Tools/ Methodologies</vt:lpstr>
      <vt:lpstr>State of Affairs: Evaluation of Existing Quality Frameworks &amp; Training Tools/ Methodologies</vt:lpstr>
      <vt:lpstr>Learn more about the project</vt:lpstr>
      <vt:lpstr>Erasmus+ Staff Competences</vt:lpstr>
    </vt:vector>
  </TitlesOfParts>
  <Company>Philipps-Universität Marburg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 for Erasmus+ Staff Competencies Project 2018-1-DE01-KA203-004242</dc:title>
  <dc:creator>Bohle, Christina</dc:creator>
  <cp:lastModifiedBy>Bohle, Christina</cp:lastModifiedBy>
  <cp:revision>2</cp:revision>
  <dcterms:created xsi:type="dcterms:W3CDTF">2019-04-30T20:22:56Z</dcterms:created>
  <dcterms:modified xsi:type="dcterms:W3CDTF">2019-04-30T20:42:53Z</dcterms:modified>
</cp:coreProperties>
</file>