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</p:sldMasterIdLst>
  <p:notesMasterIdLst>
    <p:notesMasterId r:id="rId2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80" r:id="rId13"/>
    <p:sldId id="266" r:id="rId14"/>
    <p:sldId id="281" r:id="rId15"/>
    <p:sldId id="267" r:id="rId16"/>
    <p:sldId id="269" r:id="rId17"/>
    <p:sldId id="272" r:id="rId18"/>
    <p:sldId id="337" r:id="rId19"/>
    <p:sldId id="273" r:id="rId20"/>
    <p:sldId id="274" r:id="rId21"/>
    <p:sldId id="275" r:id="rId22"/>
    <p:sldId id="276" r:id="rId23"/>
    <p:sldId id="277" r:id="rId24"/>
    <p:sldId id="278" r:id="rId25"/>
    <p:sldId id="336" r:id="rId26"/>
  </p:sldIdLst>
  <p:sldSz cx="9144000" cy="6858000" type="screen4x3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29"/>
    <p:restoredTop sz="94541"/>
  </p:normalViewPr>
  <p:slideViewPr>
    <p:cSldViewPr snapToGrid="0">
      <p:cViewPr varScale="1">
        <p:scale>
          <a:sx n="119" d="100"/>
          <a:sy n="119" d="100"/>
        </p:scale>
        <p:origin x="12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de-DE" sz="4400" b="0" strike="noStrike" spc="-1">
                <a:solidFill>
                  <a:srgbClr val="000000"/>
                </a:solidFill>
                <a:latin typeface="Calibri"/>
              </a:rPr>
              <a:t>Folie mittels Klicken verschieben</a:t>
            </a: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Format der Notizen mittels Klicken bearbeiten</a:t>
            </a:r>
          </a:p>
        </p:txBody>
      </p:sp>
      <p:sp>
        <p:nvSpPr>
          <p:cNvPr id="12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&lt;Kopfzeile&gt;</a:t>
            </a:r>
          </a:p>
        </p:txBody>
      </p:sp>
      <p:sp>
        <p:nvSpPr>
          <p:cNvPr id="123" name="PlaceHolder 4"/>
          <p:cNvSpPr>
            <a:spLocks noGrp="1"/>
          </p:cNvSpPr>
          <p:nvPr>
            <p:ph type="dt" idx="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de-DE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algn="r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&lt;Datum/Uhrzeit&gt;</a:t>
            </a:r>
          </a:p>
        </p:txBody>
      </p:sp>
      <p:sp>
        <p:nvSpPr>
          <p:cNvPr id="124" name="PlaceHolder 5"/>
          <p:cNvSpPr>
            <a:spLocks noGrp="1"/>
          </p:cNvSpPr>
          <p:nvPr>
            <p:ph type="ftr" idx="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de-DE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&lt;Fußzeile&gt;</a:t>
            </a:r>
          </a:p>
        </p:txBody>
      </p:sp>
      <p:sp>
        <p:nvSpPr>
          <p:cNvPr id="125" name="PlaceHolder 6"/>
          <p:cNvSpPr>
            <a:spLocks noGrp="1"/>
          </p:cNvSpPr>
          <p:nvPr>
            <p:ph type="sldNum" idx="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de-DE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algn="r">
              <a:buNone/>
            </a:pPr>
            <a:fld id="{366D9ACE-F519-4E9E-AA60-05E7BEAF0D32}" type="slidenum">
              <a:rPr lang="de-DE" sz="1400" b="0" strike="noStrike" spc="-1">
                <a:solidFill>
                  <a:srgbClr val="000000"/>
                </a:solidFill>
                <a:latin typeface="Calibri"/>
              </a:rPr>
              <a:t>‹#›</a:t>
            </a:fld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08538" cy="3606800"/>
          </a:xfrm>
          <a:prstGeom prst="rect">
            <a:avLst/>
          </a:prstGeom>
          <a:ln w="0">
            <a:noFill/>
          </a:ln>
        </p:spPr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7640" cy="4209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sldNum" idx="7"/>
          </p:nvPr>
        </p:nvSpPr>
        <p:spPr>
          <a:xfrm>
            <a:off x="4281480" y="10155240"/>
            <a:ext cx="3276000" cy="535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de-DE" sz="12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2EC0CB3-9DE7-41AB-A577-296CDCB134EE}" type="slidenum">
              <a:rPr lang="de-DE" sz="1200" b="0" strike="noStrike" spc="-1">
                <a:solidFill>
                  <a:srgbClr val="000000"/>
                </a:solidFill>
                <a:latin typeface="Calibri"/>
              </a:rPr>
              <a:t>1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  <a:ln w="0">
            <a:noFill/>
          </a:ln>
        </p:spPr>
      </p:sp>
      <p:sp>
        <p:nvSpPr>
          <p:cNvPr id="27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600" cy="411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0" name="CustomShape 3"/>
          <p:cNvSpPr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2DB6CA50-7882-4E1E-A9C6-89701DA0E114}" type="slidenum">
              <a:rPr lang="de-D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22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43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0" name="Custom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744266B6-4864-44F4-830B-EF97118D9C03}" type="slidenum">
              <a:rPr lang="de-D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08538" cy="3606800"/>
          </a:xfrm>
          <a:prstGeom prst="rect">
            <a:avLst/>
          </a:prstGeom>
          <a:ln w="0">
            <a:noFill/>
          </a:ln>
        </p:spPr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7640" cy="4209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sldNum" idx="8"/>
          </p:nvPr>
        </p:nvSpPr>
        <p:spPr>
          <a:xfrm>
            <a:off x="4281480" y="10155240"/>
            <a:ext cx="3276000" cy="535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de-DE" sz="12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9077AF4-A995-4B99-80E6-5B096D16FD74}" type="slidenum">
              <a:rPr lang="de-DE" sz="1200" b="0" strike="noStrike" spc="-1">
                <a:solidFill>
                  <a:srgbClr val="000000"/>
                </a:solidFill>
                <a:latin typeface="Calibri"/>
              </a:rPr>
              <a:t>12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600" cy="411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5" name="CustomShape 3"/>
          <p:cNvSpPr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FA9905FB-E8C8-49D4-8974-6495356A6E2A}" type="slidenum">
              <a:rPr lang="de-D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16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600" cy="411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5" name="CustomShape 3"/>
          <p:cNvSpPr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FA9905FB-E8C8-49D4-8974-6495356A6E2A}" type="slidenum">
              <a:rPr lang="de-D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17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8240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600" cy="411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8" name="CustomShape 3"/>
          <p:cNvSpPr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6D7F7ECE-DE07-4E16-A03A-EA4034DFBC06}" type="slidenum">
              <a:rPr lang="de-D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18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600" cy="411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1" name="CustomShape 3"/>
          <p:cNvSpPr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4F520AD6-A96F-4CAC-9797-9B59BD0E1107}" type="slidenum">
              <a:rPr lang="de-D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19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600" cy="411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4" name="CustomShape 3"/>
          <p:cNvSpPr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308BE3CA-F68D-4A3E-A5B1-DED346BB3656}" type="slidenum">
              <a:rPr lang="de-D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20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  <a:ln w="0">
            <a:noFill/>
          </a:ln>
        </p:spPr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600" cy="411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7" name="CustomShape 3"/>
          <p:cNvSpPr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9C792017-B1F4-4B41-A3C6-15761CD07F1B}" type="slidenum">
              <a:rPr lang="de-D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21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1CF77F9-A044-49E4-BC23-F645C1673474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3901142-AB03-44C6-9288-15F99E61DDF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1D6106A-5A09-4D89-96B1-99E0B52C334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71D4DBE-BDE6-4696-AF13-FD51EE17B199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4B6EE0D-6230-46FD-B6BB-5FD623FAADBA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6986309-669E-48AD-9190-B58DB8C11A59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E2CA61A-2A22-4BE9-B611-7EBC72B7410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BA31AA1-D8FA-42C7-9406-764A671847D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DEB7A20-452C-4ADC-A0DE-C6E53F6CDEC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1A7CAF3-C454-4CD2-B23F-A79ACE0E85A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A5F40B7-A6A8-41DD-ADF9-E423B6BF85B4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AC98002-F5FD-46AF-BB63-F47160D0A714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/>
          <p:cNvSpPr/>
          <p:nvPr/>
        </p:nvSpPr>
        <p:spPr>
          <a:xfrm>
            <a:off x="324000" y="6408360"/>
            <a:ext cx="8496000" cy="360"/>
          </a:xfrm>
          <a:custGeom>
            <a:avLst/>
            <a:gdLst>
              <a:gd name="textAreaLeft" fmla="*/ 0 w 8496000"/>
              <a:gd name="textAreaRight" fmla="*/ 8496720 w 8496000"/>
              <a:gd name="textAreaTop" fmla="*/ 0 h 360"/>
              <a:gd name="textAreaBottom" fmla="*/ 1440 h 360"/>
            </a:gdLst>
            <a:ahLst/>
            <a:cxnLst/>
            <a:rect l="textAreaLeft" t="textAreaTop" r="textAreaRight" b="textAreaBottom"/>
            <a:pathLst>
              <a:path w="8496935">
                <a:moveTo>
                  <a:pt x="0" y="0"/>
                </a:moveTo>
                <a:lnTo>
                  <a:pt x="8496622" y="1"/>
                </a:lnTo>
              </a:path>
            </a:pathLst>
          </a:custGeom>
          <a:noFill/>
          <a:ln w="12600">
            <a:solidFill>
              <a:srgbClr val="0099D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280" rIns="90000" bIns="-44280" anchor="t">
            <a:noAutofit/>
          </a:bodyPr>
          <a:lstStyle/>
          <a:p>
            <a:pPr>
              <a:lnSpc>
                <a:spcPct val="100000"/>
              </a:lnSpc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de-DE" sz="4400" b="0" strike="noStrike" spc="-1">
                <a:solidFill>
                  <a:srgbClr val="000000"/>
                </a:solidFill>
                <a:latin typeface="Calibri"/>
              </a:rPr>
              <a:t>Format des Titeltextes durch Klicken bearbeiten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rgbClr val="000000"/>
                </a:solidFill>
                <a:latin typeface="Calibri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solidFill>
                  <a:srgbClr val="000000"/>
                </a:solidFill>
                <a:latin typeface="Calibri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solidFill>
                  <a:srgbClr val="000000"/>
                </a:solidFill>
                <a:latin typeface="Calibri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324000" y="6408360"/>
            <a:ext cx="8496000" cy="360"/>
          </a:xfrm>
          <a:custGeom>
            <a:avLst/>
            <a:gdLst>
              <a:gd name="textAreaLeft" fmla="*/ 0 w 8496000"/>
              <a:gd name="textAreaRight" fmla="*/ 8496720 w 8496000"/>
              <a:gd name="textAreaTop" fmla="*/ 0 h 360"/>
              <a:gd name="textAreaBottom" fmla="*/ 1440 h 360"/>
            </a:gdLst>
            <a:ahLst/>
            <a:cxnLst/>
            <a:rect l="textAreaLeft" t="textAreaTop" r="textAreaRight" b="textAreaBottom"/>
            <a:pathLst>
              <a:path w="8496935">
                <a:moveTo>
                  <a:pt x="0" y="0"/>
                </a:moveTo>
                <a:lnTo>
                  <a:pt x="8496622" y="1"/>
                </a:lnTo>
              </a:path>
            </a:pathLst>
          </a:custGeom>
          <a:noFill/>
          <a:ln w="12600">
            <a:solidFill>
              <a:srgbClr val="0099D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280" rIns="90000" bIns="-44280" anchor="t">
            <a:noAutofit/>
          </a:bodyPr>
          <a:lstStyle/>
          <a:p>
            <a:pPr>
              <a:lnSpc>
                <a:spcPct val="100000"/>
              </a:lnSpc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Format des Titeltextes durch Klicken bearbeiten</a:t>
            </a:r>
          </a:p>
        </p:txBody>
      </p:sp>
      <p:sp>
        <p:nvSpPr>
          <p:cNvPr id="80" name="PlaceHolder 2"/>
          <p:cNvSpPr>
            <a:spLocks noGrp="1"/>
          </p:cNvSpPr>
          <p:nvPr>
            <p:ph type="ftr" idx="1"/>
          </p:nvPr>
        </p:nvSpPr>
        <p:spPr>
          <a:xfrm>
            <a:off x="1390680" y="6505920"/>
            <a:ext cx="321480" cy="123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ctr">
              <a:lnSpc>
                <a:spcPct val="100000"/>
              </a:lnSpc>
              <a:buNone/>
              <a:defRPr lang="de-DE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&lt;Fußzeile&gt;</a:t>
            </a:r>
          </a:p>
        </p:txBody>
      </p:sp>
      <p:sp>
        <p:nvSpPr>
          <p:cNvPr id="81" name="PlaceHolder 3"/>
          <p:cNvSpPr>
            <a:spLocks noGrp="1"/>
          </p:cNvSpPr>
          <p:nvPr>
            <p:ph type="sldNum" idx="2"/>
          </p:nvPr>
        </p:nvSpPr>
        <p:spPr>
          <a:xfrm>
            <a:off x="298440" y="6505920"/>
            <a:ext cx="148320" cy="123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buNone/>
              <a:defRPr lang="de-DE" sz="1800" b="0" strike="noStrike" spc="-1">
                <a:solidFill>
                  <a:srgbClr val="000000"/>
                </a:solidFill>
                <a:latin typeface="Arial"/>
                <a:ea typeface="DejaVu Sans"/>
              </a:defRPr>
            </a:lvl1pPr>
          </a:lstStyle>
          <a:p>
            <a:pPr>
              <a:lnSpc>
                <a:spcPct val="100000"/>
              </a:lnSpc>
              <a:buNone/>
            </a:pPr>
            <a:fld id="{ED1CC16A-D150-4551-B269-2564DC102F39}" type="slidenum">
              <a:rPr lang="de-D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‹#›</a:t>
            </a:fld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dt" idx="3"/>
          </p:nvPr>
        </p:nvSpPr>
        <p:spPr>
          <a:xfrm>
            <a:off x="2471760" y="6505920"/>
            <a:ext cx="1844280" cy="123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>
              <a:defRPr lang="de-DE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&lt;Datum/Uhrzeit&gt;</a:t>
            </a: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rgbClr val="000000"/>
                </a:solidFill>
                <a:latin typeface="Calibri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solidFill>
                  <a:srgbClr val="000000"/>
                </a:solidFill>
                <a:latin typeface="Calibri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solidFill>
                  <a:srgbClr val="000000"/>
                </a:solidFill>
                <a:latin typeface="Calibri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bise.termin@uni-konstanz.de" TargetMode="External"/><Relationship Id="rId2" Type="http://schemas.openxmlformats.org/officeDocument/2006/relationships/hyperlink" Target="mailto:bise.studienberatung@uni-konstanz.de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hristine.Ziegelbauer@uni-konstzanz.de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erasmus.humanities@uni-konstanz.de" TargetMode="External"/><Relationship Id="rId5" Type="http://schemas.openxmlformats.org/officeDocument/2006/relationships/hyperlink" Target="https://www.uni-konstanz.de/universitaet/sektionen-und-fachbereiche/mathematisch-naturwissenschaftliche-sektion/international-sektion-i/" TargetMode="External"/><Relationship Id="rId4" Type="http://schemas.openxmlformats.org/officeDocument/2006/relationships/hyperlink" Target="mailto:erasmus.math-nat@uni-konstanz.d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hrer-online-bw.de/,Lde/Startseite/vdonline/Vorbereitungsdienst-Kontakt" TargetMode="External"/><Relationship Id="rId2" Type="http://schemas.openxmlformats.org/officeDocument/2006/relationships/hyperlink" Target="https://lehrer-online-bw.de/,Lde/Startseite/vdonline/Betriebs_+oder+Sozialpraktikum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lpa.kultus-bw.de/,Lde/Startseite/Aussenstellen/Ansprechpartner-LLPA-Aussenstelle-Stuttgart" TargetMode="External"/><Relationship Id="rId2" Type="http://schemas.openxmlformats.org/officeDocument/2006/relationships/hyperlink" Target="https://lehrer-online-bw.de/,Lde/Startseite/schulpraktika/Schulpraxissemester+Gymnasium+gemaess+RVO_KM+von+2015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axissemester-bw.de/PS/Hinweis_ListeDS.pdf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7935840" y="6518520"/>
            <a:ext cx="883440" cy="9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774"/>
              </a:lnSpc>
              <a:buNone/>
            </a:pPr>
            <a:r>
              <a:rPr lang="de-DE" sz="700" b="1" strike="noStrike" spc="-7">
                <a:solidFill>
                  <a:srgbClr val="000000"/>
                </a:solidFill>
                <a:latin typeface="Arial"/>
                <a:ea typeface="DejaVu Sans"/>
              </a:rPr>
              <a:t>Universität</a:t>
            </a:r>
            <a:r>
              <a:rPr lang="de-DE" sz="700" b="1" strike="noStrike" spc="-52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700" b="1" strike="noStrike" spc="-7">
                <a:solidFill>
                  <a:srgbClr val="000000"/>
                </a:solidFill>
                <a:latin typeface="Arial"/>
                <a:ea typeface="DejaVu Sans"/>
              </a:rPr>
              <a:t>Konstanz</a:t>
            </a:r>
            <a:endParaRPr lang="de-DE" sz="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CustomShape 2"/>
          <p:cNvSpPr/>
          <p:nvPr/>
        </p:nvSpPr>
        <p:spPr>
          <a:xfrm>
            <a:off x="0" y="-22680"/>
            <a:ext cx="9142920" cy="6856920"/>
          </a:xfrm>
          <a:custGeom>
            <a:avLst/>
            <a:gdLst>
              <a:gd name="textAreaLeft" fmla="*/ 0 w 9142920"/>
              <a:gd name="textAreaRight" fmla="*/ 9143640 w 9142920"/>
              <a:gd name="textAreaTop" fmla="*/ 0 h 6856920"/>
              <a:gd name="textAreaBottom" fmla="*/ 6857640 h 6856920"/>
            </a:gdLst>
            <a:ahLst/>
            <a:cxnLst/>
            <a:rect l="textAreaLeft" t="textAreaTop" r="textAreaRight" b="textAreaBottom"/>
            <a:pathLst>
              <a:path w="9144000" h="6858000">
                <a:moveTo>
                  <a:pt x="0" y="0"/>
                </a:moveTo>
                <a:lnTo>
                  <a:pt x="9143621" y="0"/>
                </a:lnTo>
                <a:lnTo>
                  <a:pt x="9143621" y="6857433"/>
                </a:lnTo>
                <a:lnTo>
                  <a:pt x="0" y="685743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endParaRPr lang="de-DE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28" name="CustomShape 3"/>
          <p:cNvSpPr/>
          <p:nvPr/>
        </p:nvSpPr>
        <p:spPr>
          <a:xfrm>
            <a:off x="6137640" y="679320"/>
            <a:ext cx="1224720" cy="45432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29" name="CustomShape 4"/>
          <p:cNvSpPr/>
          <p:nvPr/>
        </p:nvSpPr>
        <p:spPr>
          <a:xfrm>
            <a:off x="7583040" y="454320"/>
            <a:ext cx="901800" cy="901800"/>
          </a:xfrm>
          <a:prstGeom prst="rect">
            <a:avLst/>
          </a:pr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30" name="CustomShape 5"/>
          <p:cNvSpPr/>
          <p:nvPr/>
        </p:nvSpPr>
        <p:spPr>
          <a:xfrm>
            <a:off x="324000" y="486360"/>
            <a:ext cx="2374920" cy="806040"/>
          </a:xfrm>
          <a:custGeom>
            <a:avLst/>
            <a:gdLst>
              <a:gd name="textAreaLeft" fmla="*/ 0 w 2374920"/>
              <a:gd name="textAreaRight" fmla="*/ 2375640 w 2374920"/>
              <a:gd name="textAreaTop" fmla="*/ 0 h 806040"/>
              <a:gd name="textAreaBottom" fmla="*/ 806760 h 806040"/>
            </a:gdLst>
            <a:ahLst/>
            <a:cxnLst/>
            <a:rect l="textAreaLeft" t="textAreaTop" r="textAreaRight" b="textAreaBottom"/>
            <a:pathLst>
              <a:path w="2376170" h="807085">
                <a:moveTo>
                  <a:pt x="0" y="0"/>
                </a:moveTo>
                <a:lnTo>
                  <a:pt x="2375941" y="0"/>
                </a:lnTo>
                <a:lnTo>
                  <a:pt x="2375941" y="806823"/>
                </a:lnTo>
                <a:lnTo>
                  <a:pt x="0" y="806823"/>
                </a:lnTo>
                <a:lnTo>
                  <a:pt x="0" y="0"/>
                </a:lnTo>
                <a:close/>
              </a:path>
            </a:pathLst>
          </a:custGeom>
          <a:noFill/>
          <a:ln w="126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31" name="CustomShape 6"/>
          <p:cNvSpPr/>
          <p:nvPr/>
        </p:nvSpPr>
        <p:spPr>
          <a:xfrm>
            <a:off x="415440" y="540720"/>
            <a:ext cx="2151000" cy="654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666"/>
              </a:lnSpc>
              <a:buNone/>
            </a:pPr>
            <a:r>
              <a:rPr lang="de-DE" sz="600" b="1" strike="noStrike" spc="7">
                <a:solidFill>
                  <a:srgbClr val="FF0000"/>
                </a:solidFill>
                <a:latin typeface="Arial"/>
                <a:ea typeface="DejaVu Sans"/>
              </a:rPr>
              <a:t>Bereich </a:t>
            </a:r>
            <a:r>
              <a:rPr lang="de-DE" sz="600" b="1" strike="noStrike" spc="4">
                <a:solidFill>
                  <a:srgbClr val="FF0000"/>
                </a:solidFill>
                <a:latin typeface="Arial"/>
                <a:ea typeface="DejaVu Sans"/>
              </a:rPr>
              <a:t>für</a:t>
            </a:r>
            <a:r>
              <a:rPr lang="de-DE" sz="600" b="1" strike="noStrike" spc="32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de-DE" sz="600" b="1" strike="noStrike" spc="12">
                <a:solidFill>
                  <a:srgbClr val="FF0000"/>
                </a:solidFill>
                <a:latin typeface="Arial"/>
                <a:ea typeface="DejaVu Sans"/>
              </a:rPr>
              <a:t>Partnerlogo</a:t>
            </a:r>
            <a:endParaRPr lang="de-DE" sz="6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1000"/>
              </a:lnSpc>
              <a:spcBef>
                <a:spcPts val="275"/>
              </a:spcBef>
              <a:buNone/>
            </a:pPr>
            <a:r>
              <a:rPr lang="de-DE" sz="600" b="0" strike="noStrike" spc="12">
                <a:solidFill>
                  <a:srgbClr val="FF0000"/>
                </a:solidFill>
                <a:latin typeface="Arial"/>
                <a:ea typeface="DejaVu Sans"/>
              </a:rPr>
              <a:t>Auf </a:t>
            </a:r>
            <a:r>
              <a:rPr lang="de-DE" sz="600" b="0" strike="noStrike" spc="7">
                <a:solidFill>
                  <a:srgbClr val="FF0000"/>
                </a:solidFill>
                <a:latin typeface="Arial"/>
                <a:ea typeface="DejaVu Sans"/>
              </a:rPr>
              <a:t>eine </a:t>
            </a:r>
            <a:r>
              <a:rPr lang="de-DE" sz="600" b="0" strike="noStrike" spc="12">
                <a:solidFill>
                  <a:srgbClr val="FF0000"/>
                </a:solidFill>
                <a:latin typeface="Arial"/>
                <a:ea typeface="DejaVu Sans"/>
              </a:rPr>
              <a:t>Ausgewogenheit zwischen </a:t>
            </a:r>
            <a:r>
              <a:rPr lang="de-DE" sz="600" b="0" strike="noStrike" spc="7">
                <a:solidFill>
                  <a:srgbClr val="FF0000"/>
                </a:solidFill>
                <a:latin typeface="Arial"/>
                <a:ea typeface="DejaVu Sans"/>
              </a:rPr>
              <a:t>den gleichberechtigten  </a:t>
            </a:r>
            <a:r>
              <a:rPr lang="de-DE" sz="600" b="0" strike="noStrike" spc="12">
                <a:solidFill>
                  <a:srgbClr val="FF0000"/>
                </a:solidFill>
                <a:latin typeface="Arial"/>
                <a:ea typeface="DejaVu Sans"/>
              </a:rPr>
              <a:t>Logos </a:t>
            </a:r>
            <a:r>
              <a:rPr lang="de-DE" sz="600" b="0" strike="noStrike" spc="4">
                <a:solidFill>
                  <a:srgbClr val="FF0000"/>
                </a:solidFill>
                <a:latin typeface="Arial"/>
                <a:ea typeface="DejaVu Sans"/>
              </a:rPr>
              <a:t>ist </a:t>
            </a:r>
            <a:r>
              <a:rPr lang="de-DE" sz="600" b="0" strike="noStrike" spc="12">
                <a:solidFill>
                  <a:srgbClr val="FF0000"/>
                </a:solidFill>
                <a:latin typeface="Arial"/>
                <a:ea typeface="DejaVu Sans"/>
              </a:rPr>
              <a:t>unbedingt </a:t>
            </a:r>
            <a:r>
              <a:rPr lang="de-DE" sz="600" b="0" strike="noStrike" spc="4">
                <a:solidFill>
                  <a:srgbClr val="FF0000"/>
                </a:solidFill>
                <a:latin typeface="Arial"/>
                <a:ea typeface="DejaVu Sans"/>
              </a:rPr>
              <a:t>zu </a:t>
            </a:r>
            <a:r>
              <a:rPr lang="de-DE" sz="600" b="0" strike="noStrike" spc="7">
                <a:solidFill>
                  <a:srgbClr val="FF0000"/>
                </a:solidFill>
                <a:latin typeface="Arial"/>
                <a:ea typeface="DejaVu Sans"/>
              </a:rPr>
              <a:t>achten. </a:t>
            </a:r>
            <a:r>
              <a:rPr lang="de-DE" sz="600" b="0" strike="noStrike" spc="12">
                <a:solidFill>
                  <a:srgbClr val="FF0000"/>
                </a:solidFill>
                <a:latin typeface="Arial"/>
                <a:ea typeface="DejaVu Sans"/>
              </a:rPr>
              <a:t>Gegebenenfalls muss </a:t>
            </a:r>
            <a:r>
              <a:rPr lang="de-DE" sz="600" b="0" strike="noStrike" spc="4">
                <a:solidFill>
                  <a:srgbClr val="FF0000"/>
                </a:solidFill>
                <a:latin typeface="Arial"/>
                <a:ea typeface="DejaVu Sans"/>
              </a:rPr>
              <a:t>die  </a:t>
            </a:r>
            <a:r>
              <a:rPr lang="de-DE" sz="600" b="0" strike="noStrike" spc="7">
                <a:solidFill>
                  <a:srgbClr val="FF0000"/>
                </a:solidFill>
                <a:latin typeface="Arial"/>
                <a:ea typeface="DejaVu Sans"/>
              </a:rPr>
              <a:t>Größe des Partnerlogos </a:t>
            </a:r>
            <a:r>
              <a:rPr lang="de-DE" sz="600" b="0" strike="noStrike" spc="12">
                <a:solidFill>
                  <a:srgbClr val="FF0000"/>
                </a:solidFill>
                <a:latin typeface="Arial"/>
                <a:ea typeface="DejaVu Sans"/>
              </a:rPr>
              <a:t>angepasst</a:t>
            </a:r>
            <a:r>
              <a:rPr lang="de-DE" sz="600" b="0" strike="noStrike" spc="52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de-DE" sz="600" b="0" strike="noStrike" spc="12">
                <a:solidFill>
                  <a:srgbClr val="FF0000"/>
                </a:solidFill>
                <a:latin typeface="Arial"/>
                <a:ea typeface="DejaVu Sans"/>
              </a:rPr>
              <a:t>werden.</a:t>
            </a:r>
            <a:endParaRPr lang="de-DE" sz="6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ts val="700"/>
              </a:lnSpc>
              <a:spcBef>
                <a:spcPts val="425"/>
              </a:spcBef>
              <a:buNone/>
            </a:pPr>
            <a:r>
              <a:rPr lang="de-DE" sz="600" b="0" strike="noStrike" spc="7">
                <a:solidFill>
                  <a:srgbClr val="FF0000"/>
                </a:solidFill>
                <a:latin typeface="Arial"/>
                <a:ea typeface="DejaVu Sans"/>
              </a:rPr>
              <a:t>Die Größe des </a:t>
            </a:r>
            <a:r>
              <a:rPr lang="de-DE" sz="600" b="0" strike="noStrike" spc="12">
                <a:solidFill>
                  <a:srgbClr val="FF0000"/>
                </a:solidFill>
                <a:latin typeface="Arial"/>
                <a:ea typeface="DejaVu Sans"/>
              </a:rPr>
              <a:t>Logos </a:t>
            </a:r>
            <a:r>
              <a:rPr lang="de-DE" sz="600" b="0" strike="noStrike" spc="7">
                <a:solidFill>
                  <a:srgbClr val="FF0000"/>
                </a:solidFill>
                <a:latin typeface="Arial"/>
                <a:ea typeface="DejaVu Sans"/>
              </a:rPr>
              <a:t>der Universität </a:t>
            </a:r>
            <a:r>
              <a:rPr lang="de-DE" sz="600" b="0" strike="noStrike" spc="12">
                <a:solidFill>
                  <a:srgbClr val="FF0000"/>
                </a:solidFill>
                <a:latin typeface="Arial"/>
                <a:ea typeface="DejaVu Sans"/>
              </a:rPr>
              <a:t>Konstanz </a:t>
            </a:r>
            <a:r>
              <a:rPr lang="de-DE" sz="600" b="0" strike="noStrike" spc="7">
                <a:solidFill>
                  <a:srgbClr val="FF0000"/>
                </a:solidFill>
                <a:latin typeface="Arial"/>
                <a:ea typeface="DejaVu Sans"/>
              </a:rPr>
              <a:t>darf nicht  verändert</a:t>
            </a:r>
            <a:r>
              <a:rPr lang="de-DE" sz="600" b="0" strike="noStrike" spc="4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de-DE" sz="600" b="0" strike="noStrike" spc="12">
                <a:solidFill>
                  <a:srgbClr val="FF0000"/>
                </a:solidFill>
                <a:latin typeface="Arial"/>
                <a:ea typeface="DejaVu Sans"/>
              </a:rPr>
              <a:t>werden.</a:t>
            </a:r>
            <a:endParaRPr lang="de-DE" sz="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CustomShape 7"/>
          <p:cNvSpPr/>
          <p:nvPr/>
        </p:nvSpPr>
        <p:spPr>
          <a:xfrm>
            <a:off x="5004000" y="1656360"/>
            <a:ext cx="4005360" cy="4291920"/>
          </a:xfrm>
          <a:prstGeom prst="rect">
            <a:avLst/>
          </a:pr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33" name="CustomShape 8"/>
          <p:cNvSpPr/>
          <p:nvPr/>
        </p:nvSpPr>
        <p:spPr>
          <a:xfrm>
            <a:off x="311040" y="5221620"/>
            <a:ext cx="7767360" cy="15887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672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289"/>
              </a:spcBef>
              <a:buNone/>
            </a:pPr>
            <a:r>
              <a:rPr lang="de-DE" sz="2000" b="1" u="sng" strike="noStrike" spc="-7" dirty="0">
                <a:solidFill>
                  <a:srgbClr val="000000"/>
                </a:solidFill>
                <a:uFill>
                  <a:solidFill>
                    <a:srgbClr val="009AD1"/>
                  </a:solidFill>
                </a:uFill>
                <a:latin typeface="Arial"/>
                <a:ea typeface="DejaVu Sans"/>
              </a:rPr>
              <a:t>Melanie Hochstätter, Katharina Arendt</a:t>
            </a:r>
            <a:br>
              <a:rPr lang="de-DE" sz="2000" b="1" u="sng" strike="noStrike" spc="-7" dirty="0">
                <a:solidFill>
                  <a:srgbClr val="000000"/>
                </a:solidFill>
                <a:uFill>
                  <a:solidFill>
                    <a:srgbClr val="009AD1"/>
                  </a:solidFill>
                </a:uFill>
                <a:latin typeface="Arial"/>
                <a:ea typeface="DejaVu Sans"/>
              </a:rPr>
            </a:br>
            <a:r>
              <a:rPr lang="de-DE" sz="2000" b="1" u="sng" strike="noStrike" spc="-7" dirty="0">
                <a:solidFill>
                  <a:srgbClr val="000000"/>
                </a:solidFill>
                <a:uFill>
                  <a:solidFill>
                    <a:srgbClr val="009AD1"/>
                  </a:solidFill>
                </a:uFill>
                <a:latin typeface="Arial"/>
                <a:ea typeface="DejaVu Sans"/>
              </a:rPr>
              <a:t>Verena Ladegast, Frank Maurer</a:t>
            </a:r>
            <a:br>
              <a:rPr sz="2000" dirty="0"/>
            </a:br>
            <a:r>
              <a:rPr lang="de-DE" sz="20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Erasmus+ Koordinatorinnen (</a:t>
            </a:r>
            <a:r>
              <a:rPr lang="de-DE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Sektion II + I)</a:t>
            </a:r>
            <a:br>
              <a:rPr lang="de-DE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</a:br>
            <a:r>
              <a:rPr lang="de-DE" sz="20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Koordinatorin Praktika (IO), Studienberater </a:t>
            </a:r>
            <a:r>
              <a:rPr lang="de-DE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(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BiSE</a:t>
            </a:r>
            <a:r>
              <a:rPr lang="de-DE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) </a:t>
            </a:r>
            <a:endParaRPr lang="de-DE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12600">
              <a:lnSpc>
                <a:spcPct val="100000"/>
              </a:lnSpc>
              <a:spcBef>
                <a:spcPts val="51"/>
              </a:spcBef>
              <a:buNone/>
            </a:pPr>
            <a:r>
              <a:rPr lang="de-DE" sz="2000" b="0" strike="noStrike" spc="-12" dirty="0">
                <a:solidFill>
                  <a:srgbClr val="000000"/>
                </a:solidFill>
                <a:latin typeface="Arial"/>
                <a:ea typeface="DejaVu Sans"/>
              </a:rPr>
              <a:t>27.11.2022, </a:t>
            </a:r>
            <a:r>
              <a:rPr lang="de-DE" sz="20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17</a:t>
            </a:r>
            <a:r>
              <a:rPr lang="de-DE" sz="2000" b="0" strike="noStrike" spc="-2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20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Uhr, online</a:t>
            </a:r>
            <a:endParaRPr lang="de-DE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CustomShape 9"/>
          <p:cNvSpPr/>
          <p:nvPr/>
        </p:nvSpPr>
        <p:spPr>
          <a:xfrm>
            <a:off x="289440" y="3142080"/>
            <a:ext cx="2517480" cy="574200"/>
          </a:xfrm>
          <a:custGeom>
            <a:avLst/>
            <a:gdLst>
              <a:gd name="textAreaLeft" fmla="*/ 0 w 2517480"/>
              <a:gd name="textAreaRight" fmla="*/ 2518200 w 2517480"/>
              <a:gd name="textAreaTop" fmla="*/ 0 h 574200"/>
              <a:gd name="textAreaBottom" fmla="*/ 574920 h 574200"/>
            </a:gdLst>
            <a:ahLst/>
            <a:cxnLst/>
            <a:rect l="textAreaLeft" t="textAreaTop" r="textAreaRight" b="textAreaBottom"/>
            <a:pathLst>
              <a:path w="4770755" h="575310">
                <a:moveTo>
                  <a:pt x="0" y="0"/>
                </a:moveTo>
                <a:lnTo>
                  <a:pt x="4770189" y="0"/>
                </a:lnTo>
                <a:lnTo>
                  <a:pt x="4770189" y="574960"/>
                </a:lnTo>
                <a:lnTo>
                  <a:pt x="0" y="574960"/>
                </a:lnTo>
                <a:lnTo>
                  <a:pt x="0" y="0"/>
                </a:lnTo>
                <a:close/>
              </a:path>
            </a:pathLst>
          </a:custGeom>
          <a:solidFill>
            <a:srgbClr val="A0D3E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35" name="CustomShape 10"/>
          <p:cNvSpPr/>
          <p:nvPr/>
        </p:nvSpPr>
        <p:spPr>
          <a:xfrm>
            <a:off x="289440" y="3136320"/>
            <a:ext cx="2517480" cy="54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35640">
              <a:lnSpc>
                <a:spcPct val="100000"/>
              </a:lnSpc>
              <a:spcBef>
                <a:spcPts val="99"/>
              </a:spcBef>
              <a:buNone/>
            </a:pPr>
            <a:r>
              <a:rPr lang="de-DE" sz="3500" b="1" strike="noStrike" spc="-7">
                <a:solidFill>
                  <a:srgbClr val="000000"/>
                </a:solidFill>
                <a:latin typeface="Arial"/>
                <a:ea typeface="DejaVu Sans"/>
              </a:rPr>
              <a:t>im Ausland</a:t>
            </a:r>
            <a:endParaRPr lang="de-DE" sz="3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CustomShape 11"/>
          <p:cNvSpPr/>
          <p:nvPr/>
        </p:nvSpPr>
        <p:spPr>
          <a:xfrm>
            <a:off x="289440" y="4241520"/>
            <a:ext cx="4636440" cy="539640"/>
          </a:xfrm>
          <a:prstGeom prst="rect">
            <a:avLst/>
          </a:prstGeom>
          <a:solidFill>
            <a:srgbClr val="009AD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6480" rIns="0" bIns="0" anchor="t">
            <a:spAutoFit/>
          </a:bodyPr>
          <a:lstStyle/>
          <a:p>
            <a:pPr marL="35640">
              <a:lnSpc>
                <a:spcPct val="100000"/>
              </a:lnSpc>
              <a:spcBef>
                <a:spcPts val="51"/>
              </a:spcBef>
              <a:buNone/>
            </a:pPr>
            <a:r>
              <a:rPr lang="de-DE" sz="3500" b="1" strike="noStrike" spc="-7">
                <a:solidFill>
                  <a:srgbClr val="000000"/>
                </a:solidFill>
                <a:latin typeface="Arial"/>
                <a:ea typeface="DejaVu Sans"/>
              </a:rPr>
              <a:t>Lehramtsstudierende</a:t>
            </a:r>
            <a:endParaRPr lang="de-DE" sz="3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CustomShape 12"/>
          <p:cNvSpPr/>
          <p:nvPr/>
        </p:nvSpPr>
        <p:spPr>
          <a:xfrm>
            <a:off x="289440" y="3717000"/>
            <a:ext cx="3849840" cy="525960"/>
          </a:xfrm>
          <a:prstGeom prst="rect">
            <a:avLst/>
          </a:prstGeom>
          <a:solidFill>
            <a:srgbClr val="59B6D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marL="35640">
              <a:lnSpc>
                <a:spcPts val="4144"/>
              </a:lnSpc>
              <a:buNone/>
            </a:pPr>
            <a:r>
              <a:rPr lang="de-DE" sz="3500" b="1" strike="noStrike" spc="-7">
                <a:solidFill>
                  <a:srgbClr val="000000"/>
                </a:solidFill>
                <a:latin typeface="Arial"/>
                <a:ea typeface="DejaVu Sans"/>
              </a:rPr>
              <a:t>Informationen für</a:t>
            </a:r>
            <a:endParaRPr lang="de-DE" sz="3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CustomShape 13"/>
          <p:cNvSpPr/>
          <p:nvPr/>
        </p:nvSpPr>
        <p:spPr>
          <a:xfrm>
            <a:off x="251640" y="433440"/>
            <a:ext cx="3383280" cy="942840"/>
          </a:xfrm>
          <a:prstGeom prst="rect">
            <a:avLst/>
          </a:prstGeom>
          <a:blipFill rotWithShape="0">
            <a:blip r:embed="rId6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39" name="TextShape 14"/>
          <p:cNvSpPr/>
          <p:nvPr/>
        </p:nvSpPr>
        <p:spPr>
          <a:xfrm>
            <a:off x="289440" y="2566080"/>
            <a:ext cx="4131360" cy="569520"/>
          </a:xfrm>
          <a:prstGeom prst="rect">
            <a:avLst/>
          </a:prstGeom>
          <a:solidFill>
            <a:srgbClr val="C8E5E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6840" rIns="0" bIns="0" anchor="t">
            <a:noAutofit/>
          </a:bodyPr>
          <a:lstStyle/>
          <a:p>
            <a:pPr marL="35640">
              <a:lnSpc>
                <a:spcPct val="100000"/>
              </a:lnSpc>
              <a:spcBef>
                <a:spcPts val="54"/>
              </a:spcBef>
              <a:buNone/>
            </a:pPr>
            <a:r>
              <a:rPr lang="de-DE" sz="3500" b="1" strike="noStrike" spc="-7">
                <a:solidFill>
                  <a:srgbClr val="000000"/>
                </a:solidFill>
                <a:latin typeface="Arial"/>
                <a:ea typeface="DejaVu Sans"/>
              </a:rPr>
              <a:t>Praxisaufenthalte</a:t>
            </a:r>
            <a:endParaRPr lang="de-DE" sz="35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/>
          <p:nvPr/>
        </p:nvSpPr>
        <p:spPr>
          <a:xfrm>
            <a:off x="311040" y="367200"/>
            <a:ext cx="8521200" cy="1177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3120" rIns="0" bIns="0" anchor="t">
            <a:noAutofit/>
          </a:bodyPr>
          <a:lstStyle/>
          <a:p>
            <a:pPr marL="12600">
              <a:lnSpc>
                <a:spcPts val="2299"/>
              </a:lnSpc>
              <a:spcBef>
                <a:spcPts val="258"/>
              </a:spcBef>
              <a:buNone/>
            </a:pPr>
            <a:r>
              <a:rPr lang="de-DE" sz="2000" b="1" u="sng" strike="noStrike" spc="-1">
                <a:solidFill>
                  <a:srgbClr val="000000"/>
                </a:solidFill>
                <a:uFill>
                  <a:solidFill>
                    <a:srgbClr val="009AD1"/>
                  </a:solidFill>
                </a:uFill>
                <a:latin typeface="Arial"/>
                <a:ea typeface="DejaVu Sans"/>
              </a:rPr>
              <a:t>SPS </a:t>
            </a:r>
            <a:r>
              <a:rPr lang="de-DE" sz="2000" b="1" u="sng" strike="noStrike" spc="-7">
                <a:solidFill>
                  <a:srgbClr val="000000"/>
                </a:solidFill>
                <a:uFill>
                  <a:solidFill>
                    <a:srgbClr val="009AD1"/>
                  </a:solidFill>
                </a:uFill>
                <a:latin typeface="Arial"/>
                <a:ea typeface="DejaVu Sans"/>
              </a:rPr>
              <a:t>BaWü mit Auslandsaufenthalt (ohne</a:t>
            </a:r>
            <a:r>
              <a:rPr lang="de-DE" sz="2000" b="1" u="sng" strike="noStrike" spc="-171">
                <a:solidFill>
                  <a:srgbClr val="000000"/>
                </a:solidFill>
                <a:uFill>
                  <a:solidFill>
                    <a:srgbClr val="009AD1"/>
                  </a:solidFill>
                </a:uFill>
                <a:latin typeface="Arial"/>
                <a:ea typeface="DejaVu Sans"/>
              </a:rPr>
              <a:t> </a:t>
            </a:r>
            <a:r>
              <a:rPr lang="de-DE" sz="2000" b="1" u="sng" strike="noStrike" spc="-1">
                <a:solidFill>
                  <a:srgbClr val="000000"/>
                </a:solidFill>
                <a:uFill>
                  <a:solidFill>
                    <a:srgbClr val="009AD1"/>
                  </a:solidFill>
                </a:uFill>
                <a:latin typeface="Arial"/>
                <a:ea typeface="DejaVu Sans"/>
              </a:rPr>
              <a:t>Anerkennung) </a:t>
            </a:r>
            <a:r>
              <a:rPr lang="de-DE" sz="2000" b="1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 </a:t>
            </a:r>
            <a:r>
              <a:rPr lang="de-DE" sz="2000" b="1" u="sng" strike="noStrike" spc="-7">
                <a:solidFill>
                  <a:srgbClr val="000000"/>
                </a:solidFill>
                <a:uFill>
                  <a:solidFill>
                    <a:srgbClr val="009AD1"/>
                  </a:solidFill>
                </a:uFill>
                <a:latin typeface="Arial"/>
                <a:ea typeface="DejaVu Sans"/>
              </a:rPr>
              <a:t>kombinieren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9" name="CustomShape 4"/>
          <p:cNvSpPr/>
          <p:nvPr/>
        </p:nvSpPr>
        <p:spPr>
          <a:xfrm>
            <a:off x="7923240" y="6505920"/>
            <a:ext cx="909000" cy="110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96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31"/>
              </a:spcBef>
              <a:buNone/>
            </a:pPr>
            <a:r>
              <a:rPr lang="de-DE" sz="700" b="1" strike="noStrike" spc="-7">
                <a:solidFill>
                  <a:srgbClr val="000000"/>
                </a:solidFill>
                <a:latin typeface="Arial"/>
                <a:ea typeface="DejaVu Sans"/>
              </a:rPr>
              <a:t>Universität</a:t>
            </a:r>
            <a:r>
              <a:rPr lang="de-DE" sz="700" b="1" strike="noStrike" spc="-35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700" b="1" strike="noStrike" spc="-7">
                <a:solidFill>
                  <a:srgbClr val="000000"/>
                </a:solidFill>
                <a:latin typeface="Arial"/>
                <a:ea typeface="DejaVu Sans"/>
              </a:rPr>
              <a:t>Konstanz</a:t>
            </a:r>
            <a:endParaRPr lang="de-DE" sz="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CustomShape 5"/>
          <p:cNvSpPr/>
          <p:nvPr/>
        </p:nvSpPr>
        <p:spPr>
          <a:xfrm>
            <a:off x="311040" y="1328760"/>
            <a:ext cx="6121440" cy="36880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de-DE" sz="1600" b="1" strike="noStrike" spc="-7" dirty="0">
                <a:solidFill>
                  <a:srgbClr val="59B6DC"/>
                </a:solidFill>
                <a:latin typeface="Arial"/>
                <a:ea typeface="DejaVu Sans"/>
              </a:rPr>
              <a:t>SPS Ausland ohne</a:t>
            </a:r>
            <a:r>
              <a:rPr lang="de-DE" sz="1600" b="1" strike="noStrike" spc="-177" dirty="0">
                <a:solidFill>
                  <a:srgbClr val="59B6DC"/>
                </a:solidFill>
                <a:latin typeface="Arial"/>
                <a:ea typeface="DejaVu Sans"/>
              </a:rPr>
              <a:t> </a:t>
            </a:r>
            <a:r>
              <a:rPr lang="de-DE" sz="1600" b="1" strike="noStrike" spc="-7" dirty="0">
                <a:solidFill>
                  <a:srgbClr val="59B6DC"/>
                </a:solidFill>
                <a:latin typeface="Arial"/>
                <a:ea typeface="DejaVu Sans"/>
              </a:rPr>
              <a:t>Anerkennung</a:t>
            </a: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12600">
              <a:lnSpc>
                <a:spcPct val="100000"/>
              </a:lnSpc>
              <a:spcBef>
                <a:spcPts val="31"/>
              </a:spcBef>
              <a:buNone/>
            </a:pP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336600" indent="-323640">
              <a:lnSpc>
                <a:spcPct val="100000"/>
              </a:lnSpc>
              <a:buClr>
                <a:srgbClr val="009AD1"/>
              </a:buClr>
              <a:buFont typeface="Symbol"/>
              <a:buChar char=""/>
              <a:tabLst>
                <a:tab pos="335880" algn="l"/>
                <a:tab pos="336600" algn="l"/>
              </a:tabLst>
            </a:pPr>
            <a:r>
              <a:rPr lang="de-DE" sz="16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„Reguläres“ Schulpraxissemester an einer Schule in Baden-  Württemberg zusammen mit den Begleitveranstaltungen eines Seminar von </a:t>
            </a:r>
            <a:r>
              <a:rPr lang="de-DE" sz="1600" b="1" strike="noStrike" spc="-7" dirty="0">
                <a:solidFill>
                  <a:srgbClr val="000000"/>
                </a:solidFill>
                <a:latin typeface="Arial"/>
                <a:ea typeface="DejaVu Sans"/>
              </a:rPr>
              <a:t>September </a:t>
            </a:r>
            <a:r>
              <a:rPr lang="de-DE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– </a:t>
            </a:r>
            <a:r>
              <a:rPr lang="de-DE" sz="1600" b="1" strike="noStrike" spc="-7" dirty="0">
                <a:solidFill>
                  <a:srgbClr val="000000"/>
                </a:solidFill>
                <a:latin typeface="Arial"/>
                <a:ea typeface="DejaVu Sans"/>
              </a:rPr>
              <a:t>Dezember</a:t>
            </a:r>
            <a:r>
              <a:rPr lang="de-DE" sz="1600" b="1" strike="noStrike" spc="12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6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absolvieren</a:t>
            </a: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1"/>
              </a:spcBef>
              <a:buNone/>
              <a:tabLst>
                <a:tab pos="335880" algn="l"/>
                <a:tab pos="336600" algn="l"/>
              </a:tabLst>
            </a:pP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264960" indent="-251640">
              <a:lnSpc>
                <a:spcPts val="1911"/>
              </a:lnSpc>
              <a:spcBef>
                <a:spcPts val="6"/>
              </a:spcBef>
              <a:buClr>
                <a:srgbClr val="009AD1"/>
              </a:buClr>
              <a:buFont typeface="Arial"/>
              <a:buChar char="−"/>
              <a:tabLst>
                <a:tab pos="264240" algn="l"/>
                <a:tab pos="264960" algn="l"/>
              </a:tabLst>
            </a:pPr>
            <a:r>
              <a:rPr lang="de-DE" sz="1600" b="0" strike="noStrike" spc="-12" dirty="0">
                <a:solidFill>
                  <a:srgbClr val="000000"/>
                </a:solidFill>
                <a:latin typeface="Arial"/>
                <a:ea typeface="DejaVu Sans"/>
              </a:rPr>
              <a:t>Freiwilliger </a:t>
            </a:r>
            <a:r>
              <a:rPr lang="de-DE" sz="16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Auslandsaufenthalt von </a:t>
            </a:r>
            <a:r>
              <a:rPr lang="de-DE" sz="1600" b="1" strike="noStrike" spc="-7" dirty="0">
                <a:solidFill>
                  <a:srgbClr val="000000"/>
                </a:solidFill>
                <a:latin typeface="Arial"/>
                <a:ea typeface="DejaVu Sans"/>
              </a:rPr>
              <a:t>Januar </a:t>
            </a:r>
            <a:r>
              <a:rPr lang="de-DE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–</a:t>
            </a:r>
            <a:r>
              <a:rPr lang="de-DE" sz="1600" b="1" strike="noStrike" spc="-35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600" b="1" strike="noStrike" spc="-7" dirty="0">
                <a:solidFill>
                  <a:srgbClr val="000000"/>
                </a:solidFill>
                <a:latin typeface="Arial"/>
                <a:ea typeface="DejaVu Sans"/>
              </a:rPr>
              <a:t>März/April</a:t>
            </a:r>
            <a:r>
              <a:rPr lang="de-DE" sz="16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:</a:t>
            </a: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714960" lvl="1" indent="-251640">
              <a:lnSpc>
                <a:spcPts val="1899"/>
              </a:lnSpc>
              <a:spcBef>
                <a:spcPts val="65"/>
              </a:spcBef>
              <a:buClr>
                <a:srgbClr val="009AD1"/>
              </a:buClr>
              <a:buFont typeface="Symbol"/>
              <a:buChar char=""/>
              <a:tabLst>
                <a:tab pos="714240" algn="l"/>
                <a:tab pos="714960" algn="l"/>
              </a:tabLst>
            </a:pPr>
            <a:r>
              <a:rPr lang="de-DE" sz="16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ohne Anerkennung, d.h. auch ohne Bedingungen (bezüglich  </a:t>
            </a:r>
            <a:r>
              <a:rPr lang="de-DE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Art, </a:t>
            </a:r>
            <a:r>
              <a:rPr lang="de-DE" sz="1600" b="0" strike="noStrike" spc="-21" dirty="0">
                <a:solidFill>
                  <a:srgbClr val="000000"/>
                </a:solidFill>
                <a:latin typeface="Arial"/>
                <a:ea typeface="DejaVu Sans"/>
              </a:rPr>
              <a:t>Dauer, </a:t>
            </a:r>
            <a:r>
              <a:rPr lang="de-DE" sz="16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Schulart,</a:t>
            </a:r>
            <a:r>
              <a:rPr lang="de-DE" sz="1600" b="0" strike="noStrike" spc="43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…)</a:t>
            </a: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714960" lvl="1" indent="-251640">
              <a:lnSpc>
                <a:spcPts val="1831"/>
              </a:lnSpc>
              <a:buClr>
                <a:srgbClr val="009AD1"/>
              </a:buClr>
              <a:buFont typeface="Symbol"/>
              <a:buChar char=""/>
              <a:tabLst>
                <a:tab pos="714240" algn="l"/>
                <a:tab pos="714960" algn="l"/>
              </a:tabLst>
            </a:pPr>
            <a:r>
              <a:rPr lang="de-DE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z.B. </a:t>
            </a:r>
            <a:r>
              <a:rPr lang="de-DE" sz="16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an einer Schule im</a:t>
            </a:r>
            <a:r>
              <a:rPr lang="de-DE" sz="1600" b="0" strike="noStrike" spc="-55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6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Ausland</a:t>
            </a: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714960" lvl="1" indent="-251640">
              <a:lnSpc>
                <a:spcPts val="1911"/>
              </a:lnSpc>
              <a:buClr>
                <a:srgbClr val="009AD1"/>
              </a:buClr>
              <a:buFont typeface="Symbol"/>
              <a:buChar char=""/>
              <a:tabLst>
                <a:tab pos="714240" algn="l"/>
                <a:tab pos="714960" algn="l"/>
              </a:tabLst>
            </a:pPr>
            <a:r>
              <a:rPr lang="de-DE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z.B. </a:t>
            </a:r>
            <a:r>
              <a:rPr lang="de-DE" sz="16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an einer</a:t>
            </a:r>
            <a:r>
              <a:rPr lang="de-DE" sz="1600" b="0" strike="noStrike" spc="12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6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Hochschule</a:t>
            </a: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714960" lvl="1" indent="-251640">
              <a:lnSpc>
                <a:spcPts val="1896"/>
              </a:lnSpc>
              <a:buClr>
                <a:srgbClr val="009AD1"/>
              </a:buClr>
              <a:buFont typeface="Symbol"/>
              <a:buChar char=""/>
              <a:tabLst>
                <a:tab pos="714240" algn="l"/>
                <a:tab pos="714960" algn="l"/>
              </a:tabLst>
            </a:pPr>
            <a:r>
              <a:rPr lang="de-DE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z.B. </a:t>
            </a:r>
            <a:r>
              <a:rPr lang="de-DE" sz="16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als außerschulisches</a:t>
            </a:r>
            <a:r>
              <a:rPr lang="de-DE" sz="1600" b="0" strike="noStrike" spc="12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6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Praktikum</a:t>
            </a: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714960" lvl="1" indent="-251640">
              <a:lnSpc>
                <a:spcPts val="1911"/>
              </a:lnSpc>
              <a:buClr>
                <a:srgbClr val="009AD1"/>
              </a:buClr>
              <a:buFont typeface="Symbol"/>
              <a:buChar char=""/>
              <a:tabLst>
                <a:tab pos="714240" algn="l"/>
                <a:tab pos="714960" algn="l"/>
              </a:tabLst>
            </a:pPr>
            <a:r>
              <a:rPr lang="de-DE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z.B. </a:t>
            </a:r>
            <a:r>
              <a:rPr lang="de-DE" sz="1600" b="0" strike="noStrike" spc="-21" dirty="0" err="1">
                <a:solidFill>
                  <a:srgbClr val="000000"/>
                </a:solidFill>
                <a:latin typeface="Arial"/>
                <a:ea typeface="DejaVu Sans"/>
              </a:rPr>
              <a:t>AuPair</a:t>
            </a:r>
            <a:r>
              <a:rPr lang="de-DE" sz="1600" b="0" strike="noStrike" spc="-2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de-DE" sz="1600" b="0" strike="noStrike" spc="-12" dirty="0">
                <a:solidFill>
                  <a:srgbClr val="000000"/>
                </a:solidFill>
                <a:latin typeface="Arial"/>
                <a:ea typeface="DejaVu Sans"/>
              </a:rPr>
              <a:t>Work </a:t>
            </a:r>
            <a:r>
              <a:rPr lang="de-DE" sz="1600" b="0" strike="noStrike" spc="-7" dirty="0" err="1">
                <a:solidFill>
                  <a:srgbClr val="000000"/>
                </a:solidFill>
                <a:latin typeface="Arial"/>
                <a:ea typeface="DejaVu Sans"/>
              </a:rPr>
              <a:t>and</a:t>
            </a:r>
            <a:r>
              <a:rPr lang="de-DE" sz="16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600" b="0" strike="noStrike" spc="-15" dirty="0">
                <a:solidFill>
                  <a:srgbClr val="000000"/>
                </a:solidFill>
                <a:latin typeface="Arial"/>
                <a:ea typeface="DejaVu Sans"/>
              </a:rPr>
              <a:t>Travel,</a:t>
            </a:r>
            <a:r>
              <a:rPr lang="de-DE" sz="1600" b="0" strike="noStrike" spc="-55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….</a:t>
            </a: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4"/>
              </a:spcBef>
              <a:buNone/>
              <a:tabLst>
                <a:tab pos="714240" algn="l"/>
                <a:tab pos="714960" algn="l"/>
              </a:tabLst>
            </a:pP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13320">
              <a:lnSpc>
                <a:spcPct val="100000"/>
              </a:lnSpc>
              <a:buNone/>
              <a:tabLst>
                <a:tab pos="264240" algn="l"/>
                <a:tab pos="264960" algn="l"/>
              </a:tabLst>
            </a:pP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" name="TextShape 6"/>
          <p:cNvSpPr/>
          <p:nvPr/>
        </p:nvSpPr>
        <p:spPr>
          <a:xfrm>
            <a:off x="298440" y="6505920"/>
            <a:ext cx="148320" cy="12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5560">
              <a:lnSpc>
                <a:spcPct val="100000"/>
              </a:lnSpc>
              <a:spcBef>
                <a:spcPts val="31"/>
              </a:spcBef>
              <a:buNone/>
            </a:pPr>
            <a:fld id="{FD3D5231-648B-4877-9BA4-AB06BC2044D4}" type="slidenum">
              <a:rPr lang="de-DE" sz="700" b="1" strike="noStrike" spc="-1">
                <a:solidFill>
                  <a:srgbClr val="000000"/>
                </a:solidFill>
                <a:latin typeface="Arial"/>
                <a:ea typeface="DejaVu Sans"/>
              </a:rPr>
              <a:t>10</a:t>
            </a:fld>
            <a:endParaRPr lang="de-DE" sz="7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/>
          <p:nvPr/>
        </p:nvSpPr>
        <p:spPr>
          <a:xfrm>
            <a:off x="311040" y="367200"/>
            <a:ext cx="8521200" cy="1177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3120" rIns="0" bIns="0" anchor="t">
            <a:noAutofit/>
          </a:bodyPr>
          <a:lstStyle/>
          <a:p>
            <a:pPr marL="12600">
              <a:lnSpc>
                <a:spcPts val="2299"/>
              </a:lnSpc>
              <a:spcBef>
                <a:spcPts val="258"/>
              </a:spcBef>
              <a:buNone/>
            </a:pPr>
            <a:r>
              <a:rPr lang="de-DE" sz="2000" b="1" u="sng" spc="-1" dirty="0">
                <a:solidFill>
                  <a:srgbClr val="000000"/>
                </a:solidFill>
                <a:uFill>
                  <a:solidFill>
                    <a:srgbClr val="009AD1"/>
                  </a:solidFill>
                </a:uFill>
                <a:latin typeface="Arial"/>
                <a:ea typeface="DejaVu Sans"/>
              </a:rPr>
              <a:t>Information und </a:t>
            </a:r>
            <a:r>
              <a:rPr lang="de-DE" sz="2000" b="1" u="sng" strike="noStrike" spc="-1" dirty="0">
                <a:solidFill>
                  <a:srgbClr val="000000"/>
                </a:solidFill>
                <a:uFill>
                  <a:solidFill>
                    <a:srgbClr val="009AD1"/>
                  </a:solidFill>
                </a:uFill>
                <a:latin typeface="Arial"/>
                <a:ea typeface="DejaVu Sans"/>
              </a:rPr>
              <a:t>Beratung an der </a:t>
            </a:r>
            <a:r>
              <a:rPr lang="de-DE" sz="2000" b="1" u="sng" strike="noStrike" spc="-1" dirty="0" err="1">
                <a:solidFill>
                  <a:srgbClr val="000000"/>
                </a:solidFill>
                <a:uFill>
                  <a:solidFill>
                    <a:srgbClr val="009AD1"/>
                  </a:solidFill>
                </a:uFill>
                <a:latin typeface="Arial"/>
                <a:ea typeface="DejaVu Sans"/>
              </a:rPr>
              <a:t>BiSE</a:t>
            </a:r>
            <a:r>
              <a:rPr lang="de-DE" sz="2000" b="1" u="sng" strike="noStrike" spc="-1" dirty="0">
                <a:solidFill>
                  <a:srgbClr val="000000"/>
                </a:solidFill>
                <a:uFill>
                  <a:solidFill>
                    <a:srgbClr val="009AD1"/>
                  </a:solidFill>
                </a:uFill>
                <a:latin typeface="Arial"/>
                <a:ea typeface="DejaVu Sans"/>
              </a:rPr>
              <a:t> für Lehramtsstudierende</a:t>
            </a:r>
            <a:endParaRPr lang="de-DE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9" name="CustomShape 4"/>
          <p:cNvSpPr/>
          <p:nvPr/>
        </p:nvSpPr>
        <p:spPr>
          <a:xfrm>
            <a:off x="7923240" y="6505920"/>
            <a:ext cx="909000" cy="110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96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31"/>
              </a:spcBef>
              <a:buNone/>
            </a:pPr>
            <a:r>
              <a:rPr lang="de-DE" sz="700" b="1" strike="noStrike" spc="-7">
                <a:solidFill>
                  <a:srgbClr val="000000"/>
                </a:solidFill>
                <a:latin typeface="Arial"/>
                <a:ea typeface="DejaVu Sans"/>
              </a:rPr>
              <a:t>Universität</a:t>
            </a:r>
            <a:r>
              <a:rPr lang="de-DE" sz="700" b="1" strike="noStrike" spc="-35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700" b="1" strike="noStrike" spc="-7">
                <a:solidFill>
                  <a:srgbClr val="000000"/>
                </a:solidFill>
                <a:latin typeface="Arial"/>
                <a:ea typeface="DejaVu Sans"/>
              </a:rPr>
              <a:t>Konstanz</a:t>
            </a:r>
            <a:endParaRPr lang="de-DE" sz="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CustomShape 5"/>
          <p:cNvSpPr/>
          <p:nvPr/>
        </p:nvSpPr>
        <p:spPr>
          <a:xfrm>
            <a:off x="311039" y="1328760"/>
            <a:ext cx="7564391" cy="469092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de-DE" sz="1600" b="1" strike="noStrike" spc="-7" dirty="0">
                <a:solidFill>
                  <a:srgbClr val="59B6DC"/>
                </a:solidFill>
                <a:latin typeface="Arial"/>
                <a:ea typeface="DejaVu Sans"/>
              </a:rPr>
              <a:t>Information und Studienberatung </a:t>
            </a:r>
            <a:r>
              <a:rPr lang="de-DE" sz="1600" b="1" strike="noStrike" spc="-7" dirty="0" err="1">
                <a:solidFill>
                  <a:srgbClr val="59B6DC"/>
                </a:solidFill>
                <a:latin typeface="Arial"/>
                <a:ea typeface="DejaVu Sans"/>
              </a:rPr>
              <a:t>BiSE</a:t>
            </a:r>
            <a:r>
              <a:rPr lang="de-DE" sz="1600" b="1" strike="noStrike" spc="-7" dirty="0">
                <a:solidFill>
                  <a:srgbClr val="59B6DC"/>
                </a:solidFill>
                <a:latin typeface="Arial"/>
                <a:ea typeface="DejaVu Sans"/>
              </a:rPr>
              <a:t> allgemein: </a:t>
            </a:r>
          </a:p>
          <a:p>
            <a:pPr marL="12600">
              <a:lnSpc>
                <a:spcPct val="100000"/>
              </a:lnSpc>
              <a:spcBef>
                <a:spcPts val="31"/>
              </a:spcBef>
              <a:buNone/>
            </a:pP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336600" indent="-323640">
              <a:lnSpc>
                <a:spcPct val="100000"/>
              </a:lnSpc>
              <a:buClr>
                <a:srgbClr val="009AD1"/>
              </a:buClr>
              <a:buFont typeface="Symbol"/>
              <a:buChar char=""/>
              <a:tabLst>
                <a:tab pos="335880" algn="l"/>
                <a:tab pos="336600" algn="l"/>
              </a:tabLst>
            </a:pPr>
            <a:r>
              <a:rPr lang="de-DE" sz="1600" dirty="0"/>
              <a:t>Studienberatung zu Lehramtsstudium und -beruf  </a:t>
            </a:r>
          </a:p>
          <a:p>
            <a:pPr marL="336600" indent="-323640">
              <a:lnSpc>
                <a:spcPct val="100000"/>
              </a:lnSpc>
              <a:buClr>
                <a:srgbClr val="009AD1"/>
              </a:buClr>
              <a:buFont typeface="Symbol"/>
              <a:buChar char=""/>
              <a:tabLst>
                <a:tab pos="335880" algn="l"/>
                <a:tab pos="336600" algn="l"/>
              </a:tabLst>
            </a:pPr>
            <a:r>
              <a:rPr lang="de-DE" sz="1600" b="1" dirty="0"/>
              <a:t>Alle fächerübergreifenden Fragen im Lehramtsstudium</a:t>
            </a:r>
            <a:r>
              <a:rPr lang="de-DE" sz="1600" dirty="0"/>
              <a:t>, z.B. zu Praxisphasen, Referendariat und Lehrerberuf, Studienwahl, Studienwechsel, Eignung zum Lehrerberuf, Probleme im Studium, berufsbezogenen Entscheidungen, Studienabbruch, Einstellungschancen, Alternativen zum Lehrberuf</a:t>
            </a:r>
          </a:p>
          <a:p>
            <a:pPr marL="336600" indent="-323640">
              <a:lnSpc>
                <a:spcPct val="100000"/>
              </a:lnSpc>
              <a:buClr>
                <a:srgbClr val="009AD1"/>
              </a:buClr>
              <a:buFont typeface="Symbol"/>
              <a:buChar char=""/>
              <a:tabLst>
                <a:tab pos="335880" algn="l"/>
                <a:tab pos="336600" algn="l"/>
              </a:tabLst>
            </a:pPr>
            <a:r>
              <a:rPr lang="de-DE" sz="1600" b="1" dirty="0"/>
              <a:t>Frank Maurer</a:t>
            </a:r>
            <a:r>
              <a:rPr lang="de-DE" sz="1600" dirty="0"/>
              <a:t>, Studienberater Lehramt der </a:t>
            </a:r>
            <a:r>
              <a:rPr lang="de-DE" sz="1600" dirty="0" err="1"/>
              <a:t>BiSE</a:t>
            </a:r>
            <a:endParaRPr lang="de-DE" sz="1600" dirty="0"/>
          </a:p>
          <a:p>
            <a:pPr marL="336600" indent="-323640">
              <a:lnSpc>
                <a:spcPct val="100000"/>
              </a:lnSpc>
              <a:buClr>
                <a:srgbClr val="009AD1"/>
              </a:buClr>
              <a:buFont typeface="Symbol"/>
              <a:buChar char=""/>
              <a:tabLst>
                <a:tab pos="335880" algn="l"/>
                <a:tab pos="336600" algn="l"/>
              </a:tabLst>
            </a:pPr>
            <a:r>
              <a:rPr lang="de-DE" sz="1600" b="0" strike="noStrike" spc="-1" dirty="0">
                <a:solidFill>
                  <a:srgbClr val="000000"/>
                </a:solidFill>
              </a:rPr>
              <a:t>Kontakt: </a:t>
            </a:r>
            <a:r>
              <a:rPr lang="de-DE" sz="1600" b="0" strike="noStrike" spc="-1" dirty="0">
                <a:solidFill>
                  <a:srgbClr val="000000"/>
                </a:solidFill>
                <a:hlinkClick r:id="rId2"/>
              </a:rPr>
              <a:t>bise.studienberatung@uni-konstanz.de</a:t>
            </a:r>
            <a:endParaRPr lang="de-DE" sz="1600" b="0" strike="noStrike" spc="-1" dirty="0">
              <a:solidFill>
                <a:srgbClr val="000000"/>
              </a:solidFill>
            </a:endParaRPr>
          </a:p>
          <a:p>
            <a:pPr marL="336600" indent="-323640">
              <a:lnSpc>
                <a:spcPct val="100000"/>
              </a:lnSpc>
              <a:buClr>
                <a:srgbClr val="009AD1"/>
              </a:buClr>
              <a:buFont typeface="Symbol"/>
              <a:buChar char=""/>
              <a:tabLst>
                <a:tab pos="335880" algn="l"/>
                <a:tab pos="336600" algn="l"/>
              </a:tabLst>
            </a:pPr>
            <a:r>
              <a:rPr lang="de-DE" sz="1600" spc="-1" dirty="0">
                <a:solidFill>
                  <a:srgbClr val="000000"/>
                </a:solidFill>
              </a:rPr>
              <a:t>Studienberatungstermine: </a:t>
            </a:r>
            <a:r>
              <a:rPr lang="de-DE" sz="1600" spc="-1" dirty="0">
                <a:solidFill>
                  <a:srgbClr val="000000"/>
                </a:solidFill>
                <a:hlinkClick r:id="rId3"/>
              </a:rPr>
              <a:t>bise.termin@uni-konstanz.de</a:t>
            </a:r>
            <a:endParaRPr lang="de-DE" sz="1600" spc="-1" dirty="0">
              <a:solidFill>
                <a:srgbClr val="000000"/>
              </a:solidFill>
            </a:endParaRPr>
          </a:p>
          <a:p>
            <a:pPr>
              <a:spcBef>
                <a:spcPts val="14"/>
              </a:spcBef>
              <a:tabLst>
                <a:tab pos="714240" algn="l"/>
                <a:tab pos="714960" algn="l"/>
              </a:tabLst>
            </a:pPr>
            <a:endParaRPr lang="de-DE" sz="1600" b="1" spc="-7" dirty="0">
              <a:solidFill>
                <a:srgbClr val="59B6DC"/>
              </a:solidFill>
            </a:endParaRPr>
          </a:p>
          <a:p>
            <a:pPr>
              <a:spcBef>
                <a:spcPts val="14"/>
              </a:spcBef>
              <a:tabLst>
                <a:tab pos="714240" algn="l"/>
                <a:tab pos="714960" algn="l"/>
              </a:tabLst>
            </a:pPr>
            <a:endParaRPr lang="de-DE" sz="1600" b="1" spc="-7" dirty="0">
              <a:solidFill>
                <a:srgbClr val="59B6DC"/>
              </a:solidFill>
            </a:endParaRPr>
          </a:p>
          <a:p>
            <a:pPr>
              <a:spcBef>
                <a:spcPts val="14"/>
              </a:spcBef>
              <a:tabLst>
                <a:tab pos="714240" algn="l"/>
                <a:tab pos="714960" algn="l"/>
              </a:tabLst>
            </a:pPr>
            <a:r>
              <a:rPr lang="de-DE" sz="1600" b="1" spc="-7" dirty="0">
                <a:solidFill>
                  <a:srgbClr val="59B6DC"/>
                </a:solidFill>
              </a:rPr>
              <a:t>Information und Studienberatung zu schulischen Praktika (OP, SPS)</a:t>
            </a:r>
            <a:endParaRPr lang="de-DE" sz="1600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4"/>
              </a:spcBef>
              <a:buNone/>
              <a:tabLst>
                <a:tab pos="714240" algn="l"/>
                <a:tab pos="714960" algn="l"/>
              </a:tabLst>
            </a:pP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264960" indent="-251640">
              <a:lnSpc>
                <a:spcPct val="100000"/>
              </a:lnSpc>
              <a:buClr>
                <a:srgbClr val="009AD1"/>
              </a:buClr>
              <a:buFont typeface="Arial"/>
              <a:buChar char="−"/>
              <a:tabLst>
                <a:tab pos="264240" algn="l"/>
                <a:tab pos="264960" algn="l"/>
              </a:tabLst>
            </a:pPr>
            <a:r>
              <a:rPr lang="de-DE" sz="16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Studienberatung zu Orientierungspraktikum und Schulpraxissemester</a:t>
            </a:r>
          </a:p>
          <a:p>
            <a:pPr marL="264960" indent="-251640">
              <a:lnSpc>
                <a:spcPct val="100000"/>
              </a:lnSpc>
              <a:buClr>
                <a:srgbClr val="009AD1"/>
              </a:buClr>
              <a:buFont typeface="Arial"/>
              <a:buChar char="−"/>
              <a:tabLst>
                <a:tab pos="264240" algn="l"/>
                <a:tab pos="264960" algn="l"/>
              </a:tabLst>
            </a:pPr>
            <a:r>
              <a:rPr lang="de-DE" sz="1600" b="1" strike="noStrike" spc="-7" dirty="0">
                <a:solidFill>
                  <a:srgbClr val="000000"/>
                </a:solidFill>
                <a:latin typeface="Arial"/>
                <a:ea typeface="DejaVu Sans"/>
              </a:rPr>
              <a:t>Christine Ziegelbauer</a:t>
            </a:r>
            <a:r>
              <a:rPr lang="de-DE" sz="16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, Referentin für Praxisphasen der </a:t>
            </a:r>
            <a:r>
              <a:rPr lang="de-DE" sz="1600" b="0" strike="noStrike" spc="-7" dirty="0" err="1">
                <a:solidFill>
                  <a:srgbClr val="000000"/>
                </a:solidFill>
                <a:latin typeface="Arial"/>
                <a:ea typeface="DejaVu Sans"/>
              </a:rPr>
              <a:t>BiSE</a:t>
            </a:r>
            <a:endParaRPr lang="de-DE" sz="1600" b="0" strike="noStrike" spc="-7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264960" indent="-251640">
              <a:lnSpc>
                <a:spcPct val="100000"/>
              </a:lnSpc>
              <a:buClr>
                <a:srgbClr val="009AD1"/>
              </a:buClr>
              <a:buFont typeface="Arial"/>
              <a:buChar char="−"/>
              <a:tabLst>
                <a:tab pos="264240" algn="l"/>
                <a:tab pos="264960" algn="l"/>
              </a:tabLst>
            </a:pPr>
            <a:r>
              <a:rPr lang="de-DE" sz="1600" spc="-7" dirty="0">
                <a:solidFill>
                  <a:srgbClr val="000000"/>
                </a:solidFill>
                <a:latin typeface="Arial"/>
                <a:ea typeface="DejaVu Sans"/>
              </a:rPr>
              <a:t>Kontakt: </a:t>
            </a:r>
            <a:r>
              <a:rPr lang="de-DE" sz="1600" spc="-7" dirty="0">
                <a:solidFill>
                  <a:srgbClr val="000000"/>
                </a:solidFill>
                <a:latin typeface="Arial"/>
                <a:ea typeface="DejaVu Sans"/>
                <a:hlinkClick r:id="rId4"/>
              </a:rPr>
              <a:t>Christine.Ziegelbauer@uni-konstzanz.de</a:t>
            </a:r>
            <a:endParaRPr lang="de-DE" sz="1600" spc="-7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13320">
              <a:lnSpc>
                <a:spcPct val="100000"/>
              </a:lnSpc>
              <a:buNone/>
              <a:tabLst>
                <a:tab pos="264240" algn="l"/>
                <a:tab pos="264960" algn="l"/>
              </a:tabLst>
            </a:pP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" name="TextShape 6"/>
          <p:cNvSpPr/>
          <p:nvPr/>
        </p:nvSpPr>
        <p:spPr>
          <a:xfrm>
            <a:off x="298440" y="6505920"/>
            <a:ext cx="148320" cy="12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5560">
              <a:lnSpc>
                <a:spcPct val="100000"/>
              </a:lnSpc>
              <a:spcBef>
                <a:spcPts val="31"/>
              </a:spcBef>
              <a:buNone/>
            </a:pPr>
            <a:fld id="{FD3D5231-648B-4877-9BA4-AB06BC2044D4}" type="slidenum">
              <a:rPr lang="de-DE" sz="700" b="1" strike="noStrike" spc="-1">
                <a:solidFill>
                  <a:srgbClr val="000000"/>
                </a:solidFill>
                <a:latin typeface="Arial"/>
                <a:ea typeface="DejaVu Sans"/>
              </a:rPr>
              <a:t>11</a:t>
            </a:fld>
            <a:endParaRPr lang="de-DE" sz="7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8612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/>
          <p:nvPr/>
        </p:nvSpPr>
        <p:spPr>
          <a:xfrm>
            <a:off x="3004560" y="2567520"/>
            <a:ext cx="3133800" cy="1157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noAutofit/>
          </a:bodyPr>
          <a:lstStyle/>
          <a:p>
            <a:pPr marL="198720">
              <a:lnSpc>
                <a:spcPct val="100000"/>
              </a:lnSpc>
              <a:spcBef>
                <a:spcPts val="99"/>
              </a:spcBef>
              <a:buNone/>
            </a:pPr>
            <a:r>
              <a:rPr lang="de-DE" sz="4500" b="1" strike="noStrike" spc="-1">
                <a:solidFill>
                  <a:srgbClr val="000000"/>
                </a:solidFill>
                <a:latin typeface="Arial"/>
                <a:ea typeface="DejaVu Sans"/>
              </a:rPr>
              <a:t>FRAGEN</a:t>
            </a:r>
            <a:r>
              <a:rPr lang="de-DE" sz="4500" b="1" strike="noStrike" spc="-97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4500" b="1" strike="noStrike" spc="-1">
                <a:solidFill>
                  <a:srgbClr val="000000"/>
                </a:solidFill>
                <a:latin typeface="Arial"/>
                <a:ea typeface="DejaVu Sans"/>
              </a:rPr>
              <a:t>?</a:t>
            </a:r>
            <a:endParaRPr lang="de-DE" sz="4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" name="CustomShape 2"/>
          <p:cNvSpPr/>
          <p:nvPr/>
        </p:nvSpPr>
        <p:spPr>
          <a:xfrm>
            <a:off x="3204000" y="3247920"/>
            <a:ext cx="2919960" cy="360"/>
          </a:xfrm>
          <a:custGeom>
            <a:avLst/>
            <a:gdLst>
              <a:gd name="textAreaLeft" fmla="*/ 0 w 2919960"/>
              <a:gd name="textAreaRight" fmla="*/ 2920680 w 2919960"/>
              <a:gd name="textAreaTop" fmla="*/ 0 h 360"/>
              <a:gd name="textAreaBottom" fmla="*/ 1440 h 360"/>
            </a:gdLst>
            <a:ahLst/>
            <a:cxnLst/>
            <a:rect l="textAreaLeft" t="textAreaTop" r="textAreaRight" b="textAreaBottom"/>
            <a:pathLst>
              <a:path w="2921000">
                <a:moveTo>
                  <a:pt x="0" y="0"/>
                </a:moveTo>
                <a:lnTo>
                  <a:pt x="2921000" y="0"/>
                </a:lnTo>
              </a:path>
            </a:pathLst>
          </a:custGeom>
          <a:noFill/>
          <a:ln w="63360">
            <a:solidFill>
              <a:srgbClr val="009AD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280" rIns="90000" bIns="-44280" anchor="t">
            <a:noAutofit/>
          </a:bodyPr>
          <a:lstStyle/>
          <a:p>
            <a:pPr>
              <a:lnSpc>
                <a:spcPct val="100000"/>
              </a:lnSpc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84" name="CustomShape 5"/>
          <p:cNvSpPr/>
          <p:nvPr/>
        </p:nvSpPr>
        <p:spPr>
          <a:xfrm>
            <a:off x="7923240" y="6505920"/>
            <a:ext cx="909000" cy="110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96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31"/>
              </a:spcBef>
              <a:buNone/>
            </a:pPr>
            <a:r>
              <a:rPr lang="de-DE" sz="700" b="1" strike="noStrike" spc="-7">
                <a:solidFill>
                  <a:srgbClr val="000000"/>
                </a:solidFill>
                <a:latin typeface="Arial"/>
                <a:ea typeface="DejaVu Sans"/>
              </a:rPr>
              <a:t>Universität</a:t>
            </a:r>
            <a:r>
              <a:rPr lang="de-DE" sz="700" b="1" strike="noStrike" spc="-35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700" b="1" strike="noStrike" spc="-7">
                <a:solidFill>
                  <a:srgbClr val="000000"/>
                </a:solidFill>
                <a:latin typeface="Arial"/>
                <a:ea typeface="DejaVu Sans"/>
              </a:rPr>
              <a:t>Konstanz</a:t>
            </a:r>
            <a:endParaRPr lang="de-DE" sz="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TextShape 6"/>
          <p:cNvSpPr/>
          <p:nvPr/>
        </p:nvSpPr>
        <p:spPr>
          <a:xfrm>
            <a:off x="298440" y="6505920"/>
            <a:ext cx="148320" cy="12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5560">
              <a:lnSpc>
                <a:spcPct val="100000"/>
              </a:lnSpc>
              <a:spcBef>
                <a:spcPts val="31"/>
              </a:spcBef>
              <a:buNone/>
            </a:pPr>
            <a:fld id="{CBAD1298-343C-4E12-BD7D-A64F98C924FC}" type="slidenum">
              <a:rPr lang="de-DE" sz="700" b="1" strike="noStrike" spc="-1">
                <a:solidFill>
                  <a:srgbClr val="000000"/>
                </a:solidFill>
                <a:latin typeface="Arial"/>
                <a:ea typeface="DejaVu Sans"/>
              </a:rPr>
              <a:t>12</a:t>
            </a:fld>
            <a:endParaRPr lang="de-DE" sz="7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5"/>
          <p:cNvSpPr/>
          <p:nvPr/>
        </p:nvSpPr>
        <p:spPr>
          <a:xfrm>
            <a:off x="7923240" y="6505920"/>
            <a:ext cx="909000" cy="110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96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31"/>
              </a:spcBef>
              <a:buNone/>
            </a:pPr>
            <a:r>
              <a:rPr lang="de-DE" sz="700" b="1" strike="noStrike" spc="-7">
                <a:solidFill>
                  <a:srgbClr val="000000"/>
                </a:solidFill>
                <a:latin typeface="Arial"/>
                <a:ea typeface="DejaVu Sans"/>
              </a:rPr>
              <a:t>Universität</a:t>
            </a:r>
            <a:r>
              <a:rPr lang="de-DE" sz="700" b="1" strike="noStrike" spc="-35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700" b="1" strike="noStrike" spc="-7">
                <a:solidFill>
                  <a:srgbClr val="000000"/>
                </a:solidFill>
                <a:latin typeface="Arial"/>
                <a:ea typeface="DejaVu Sans"/>
              </a:rPr>
              <a:t>Konstanz</a:t>
            </a:r>
            <a:endParaRPr lang="de-DE" sz="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" name="TextShape 6"/>
          <p:cNvSpPr/>
          <p:nvPr/>
        </p:nvSpPr>
        <p:spPr>
          <a:xfrm>
            <a:off x="298440" y="6505920"/>
            <a:ext cx="148320" cy="12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5560">
              <a:lnSpc>
                <a:spcPct val="100000"/>
              </a:lnSpc>
              <a:spcBef>
                <a:spcPts val="31"/>
              </a:spcBef>
              <a:buNone/>
            </a:pPr>
            <a:fld id="{782EF697-F4D9-4BD3-99FE-B39805348600}" type="slidenum">
              <a:rPr lang="de-DE" sz="700" b="1" strike="noStrike" spc="-1">
                <a:solidFill>
                  <a:srgbClr val="000000"/>
                </a:solidFill>
                <a:latin typeface="Arial"/>
                <a:ea typeface="DejaVu Sans"/>
              </a:rPr>
              <a:t>13</a:t>
            </a:fld>
            <a:endParaRPr lang="de-DE" sz="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" name="TextShape 4"/>
          <p:cNvSpPr/>
          <p:nvPr/>
        </p:nvSpPr>
        <p:spPr>
          <a:xfrm>
            <a:off x="808800" y="1265507"/>
            <a:ext cx="7614764" cy="453954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>
              <a:lnSpc>
                <a:spcPct val="95000"/>
              </a:lnSpc>
              <a:buNone/>
            </a:pPr>
            <a:r>
              <a:rPr lang="de-DE" sz="4400" b="1" u="sng" strike="noStrike" spc="-32" dirty="0">
                <a:solidFill>
                  <a:srgbClr val="000000"/>
                </a:solidFill>
                <a:uFill>
                  <a:solidFill>
                    <a:srgbClr val="009AD1"/>
                  </a:solidFill>
                </a:uFill>
                <a:latin typeface="Arial"/>
                <a:ea typeface="DejaVu Sans"/>
              </a:rPr>
              <a:t>Das Fremdsprachen-</a:t>
            </a:r>
            <a:r>
              <a:rPr lang="de-DE" sz="4400" b="1" u="sng" strike="noStrike" spc="-32" dirty="0" err="1">
                <a:solidFill>
                  <a:srgbClr val="000000"/>
                </a:solidFill>
                <a:uFill>
                  <a:solidFill>
                    <a:srgbClr val="009AD1"/>
                  </a:solidFill>
                </a:uFill>
                <a:latin typeface="Arial"/>
                <a:ea typeface="DejaVu Sans"/>
              </a:rPr>
              <a:t>assistenzprogramm</a:t>
            </a:r>
            <a:r>
              <a:rPr lang="de-DE" sz="4400" b="1" u="sng" strike="noStrike" spc="-32" dirty="0">
                <a:solidFill>
                  <a:srgbClr val="000000"/>
                </a:solidFill>
                <a:uFill>
                  <a:solidFill>
                    <a:srgbClr val="009AD1"/>
                  </a:solidFill>
                </a:uFill>
                <a:latin typeface="Arial"/>
                <a:ea typeface="DejaVu Sans"/>
              </a:rPr>
              <a:t> des PAD</a:t>
            </a:r>
            <a:br>
              <a:rPr lang="de-DE" sz="4400" b="1" u="sng" strike="noStrike" spc="-32" dirty="0">
                <a:solidFill>
                  <a:srgbClr val="000000"/>
                </a:solidFill>
                <a:uFill>
                  <a:solidFill>
                    <a:srgbClr val="009AD1"/>
                  </a:solidFill>
                </a:uFill>
                <a:latin typeface="Arial"/>
                <a:ea typeface="DejaVu Sans"/>
              </a:rPr>
            </a:br>
            <a:r>
              <a:rPr lang="de-DE" sz="4400" b="1" u="sng" strike="noStrike" spc="-32" dirty="0">
                <a:solidFill>
                  <a:srgbClr val="000000"/>
                </a:solidFill>
                <a:uFill>
                  <a:solidFill>
                    <a:srgbClr val="009AD1"/>
                  </a:solidFill>
                </a:uFill>
                <a:latin typeface="Arial"/>
                <a:ea typeface="DejaVu Sans"/>
              </a:rPr>
              <a:t>(PAD = Pädagogischer Austauschdienst)</a:t>
            </a:r>
            <a:endParaRPr lang="de-DE" sz="4400" b="0" strike="noStrike" spc="-1" dirty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5000"/>
              </a:lnSpc>
              <a:buNone/>
            </a:pPr>
            <a:endParaRPr lang="de-DE" sz="2000" b="0" strike="noStrike" spc="-1" dirty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5000"/>
              </a:lnSpc>
              <a:buNone/>
            </a:pPr>
            <a:r>
              <a:rPr lang="de-DE" sz="2000" b="1" u="sng" strike="noStrike" spc="-32" dirty="0">
                <a:solidFill>
                  <a:srgbClr val="000000"/>
                </a:solidFill>
                <a:uFill>
                  <a:solidFill>
                    <a:srgbClr val="009AD1"/>
                  </a:solidFill>
                </a:uFill>
                <a:latin typeface="Arial"/>
                <a:ea typeface="DejaVu Sans"/>
              </a:rPr>
              <a:t>Folien von Barbara Ziesel (separate </a:t>
            </a:r>
            <a:r>
              <a:rPr lang="de-DE" sz="2000" b="1" u="sng" strike="noStrike" spc="-32" dirty="0" err="1">
                <a:solidFill>
                  <a:srgbClr val="000000"/>
                </a:solidFill>
                <a:uFill>
                  <a:solidFill>
                    <a:srgbClr val="009AD1"/>
                  </a:solidFill>
                </a:uFill>
                <a:latin typeface="Arial"/>
                <a:ea typeface="DejaVu Sans"/>
              </a:rPr>
              <a:t>Präsenatation</a:t>
            </a:r>
            <a:r>
              <a:rPr lang="de-DE" sz="2000" b="1" u="sng" strike="noStrike" spc="-32" dirty="0">
                <a:solidFill>
                  <a:srgbClr val="000000"/>
                </a:solidFill>
                <a:uFill>
                  <a:solidFill>
                    <a:srgbClr val="009AD1"/>
                  </a:solidFill>
                </a:uFill>
                <a:latin typeface="Arial"/>
                <a:ea typeface="DejaVu Sans"/>
              </a:rPr>
              <a:t>)</a:t>
            </a:r>
            <a:endParaRPr lang="de-DE" sz="20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5000"/>
              </a:lnSpc>
              <a:buNone/>
            </a:pPr>
            <a:br>
              <a:rPr sz="4400" dirty="0"/>
            </a:br>
            <a:endParaRPr lang="de-DE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8840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5"/>
          <p:cNvSpPr/>
          <p:nvPr/>
        </p:nvSpPr>
        <p:spPr>
          <a:xfrm>
            <a:off x="7923240" y="6505920"/>
            <a:ext cx="909000" cy="110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96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31"/>
              </a:spcBef>
              <a:buNone/>
            </a:pPr>
            <a:r>
              <a:rPr lang="de-DE" sz="700" b="1" strike="noStrike" spc="-7">
                <a:solidFill>
                  <a:srgbClr val="000000"/>
                </a:solidFill>
                <a:latin typeface="Arial"/>
                <a:ea typeface="DejaVu Sans"/>
              </a:rPr>
              <a:t>Universität</a:t>
            </a:r>
            <a:r>
              <a:rPr lang="de-DE" sz="700" b="1" strike="noStrike" spc="-35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700" b="1" strike="noStrike" spc="-7">
                <a:solidFill>
                  <a:srgbClr val="000000"/>
                </a:solidFill>
                <a:latin typeface="Arial"/>
                <a:ea typeface="DejaVu Sans"/>
              </a:rPr>
              <a:t>Konstanz</a:t>
            </a:r>
            <a:endParaRPr lang="de-DE" sz="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" name="TextShape 6"/>
          <p:cNvSpPr/>
          <p:nvPr/>
        </p:nvSpPr>
        <p:spPr>
          <a:xfrm>
            <a:off x="298440" y="6505920"/>
            <a:ext cx="148320" cy="12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5560">
              <a:lnSpc>
                <a:spcPct val="100000"/>
              </a:lnSpc>
              <a:spcBef>
                <a:spcPts val="31"/>
              </a:spcBef>
              <a:buNone/>
            </a:pPr>
            <a:fld id="{782EF697-F4D9-4BD3-99FE-B39805348600}" type="slidenum">
              <a:rPr lang="de-DE" sz="700" b="1" strike="noStrike" spc="-1">
                <a:solidFill>
                  <a:srgbClr val="000000"/>
                </a:solidFill>
                <a:latin typeface="Arial"/>
                <a:ea typeface="DejaVu Sans"/>
              </a:rPr>
              <a:t>14</a:t>
            </a:fld>
            <a:endParaRPr lang="de-DE" sz="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" name="TextShape 4"/>
          <p:cNvSpPr/>
          <p:nvPr/>
        </p:nvSpPr>
        <p:spPr>
          <a:xfrm>
            <a:off x="1418400" y="2457000"/>
            <a:ext cx="6451560" cy="208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>
              <a:lnSpc>
                <a:spcPct val="95000"/>
              </a:lnSpc>
              <a:buNone/>
            </a:pPr>
            <a:r>
              <a:rPr lang="de-DE" sz="4400" b="1" u="sng" strike="noStrike" spc="-32">
                <a:solidFill>
                  <a:srgbClr val="000000"/>
                </a:solidFill>
                <a:uFill>
                  <a:solidFill>
                    <a:srgbClr val="009AD1"/>
                  </a:solidFill>
                </a:uFill>
                <a:latin typeface="Arial"/>
                <a:ea typeface="DejaVu Sans"/>
              </a:rPr>
              <a:t>Fördermöglichkeiten für Praktika im Ausland</a:t>
            </a: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5000"/>
              </a:lnSpc>
              <a:buNone/>
            </a:pP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5000"/>
              </a:lnSpc>
              <a:buNone/>
            </a:pPr>
            <a:r>
              <a:rPr lang="de-DE" sz="2000" b="1" u="sng" strike="noStrike" spc="-32">
                <a:solidFill>
                  <a:srgbClr val="000000"/>
                </a:solidFill>
                <a:uFill>
                  <a:solidFill>
                    <a:srgbClr val="009AD1"/>
                  </a:solidFill>
                </a:uFill>
                <a:latin typeface="Arial"/>
                <a:ea typeface="DejaVu Sans"/>
              </a:rPr>
              <a:t>Folien von Verena Ladegast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5000"/>
              </a:lnSpc>
              <a:buNone/>
            </a:pPr>
            <a:br>
              <a:rPr sz="4400"/>
            </a:b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5"/>
          <p:cNvSpPr/>
          <p:nvPr/>
        </p:nvSpPr>
        <p:spPr>
          <a:xfrm>
            <a:off x="7923240" y="6505920"/>
            <a:ext cx="909000" cy="110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96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31"/>
              </a:spcBef>
              <a:buNone/>
            </a:pPr>
            <a:r>
              <a:rPr lang="de-DE" sz="700" b="1" strike="noStrike" spc="-7">
                <a:solidFill>
                  <a:srgbClr val="000000"/>
                </a:solidFill>
                <a:latin typeface="Arial"/>
                <a:ea typeface="DejaVu Sans"/>
              </a:rPr>
              <a:t>Universität</a:t>
            </a:r>
            <a:r>
              <a:rPr lang="de-DE" sz="700" b="1" strike="noStrike" spc="-35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700" b="1" strike="noStrike" spc="-7">
                <a:solidFill>
                  <a:srgbClr val="000000"/>
                </a:solidFill>
                <a:latin typeface="Arial"/>
                <a:ea typeface="DejaVu Sans"/>
              </a:rPr>
              <a:t>Konstanz</a:t>
            </a:r>
            <a:endParaRPr lang="de-DE" sz="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TextShape 6"/>
          <p:cNvSpPr/>
          <p:nvPr/>
        </p:nvSpPr>
        <p:spPr>
          <a:xfrm>
            <a:off x="298440" y="6505920"/>
            <a:ext cx="148320" cy="12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5560">
              <a:lnSpc>
                <a:spcPct val="100000"/>
              </a:lnSpc>
              <a:spcBef>
                <a:spcPts val="31"/>
              </a:spcBef>
              <a:buNone/>
            </a:pPr>
            <a:fld id="{BBBC2C5A-FACC-4ECD-A625-F9F32DF5DB45}" type="slidenum">
              <a:rPr lang="de-DE" sz="700" b="1" strike="noStrike" spc="-1">
                <a:solidFill>
                  <a:srgbClr val="000000"/>
                </a:solidFill>
                <a:latin typeface="Arial"/>
                <a:ea typeface="DejaVu Sans"/>
              </a:rPr>
              <a:t>15</a:t>
            </a:fld>
            <a:endParaRPr lang="de-DE" sz="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" name="TextShape 4"/>
          <p:cNvSpPr/>
          <p:nvPr/>
        </p:nvSpPr>
        <p:spPr>
          <a:xfrm>
            <a:off x="1418400" y="2457000"/>
            <a:ext cx="6451560" cy="208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>
              <a:lnSpc>
                <a:spcPct val="95000"/>
              </a:lnSpc>
              <a:buNone/>
            </a:pPr>
            <a:r>
              <a:rPr lang="de-DE" sz="4400" b="1" u="sng" strike="noStrike" spc="-32">
                <a:solidFill>
                  <a:srgbClr val="000000"/>
                </a:solidFill>
                <a:uFill>
                  <a:solidFill>
                    <a:srgbClr val="009AD1"/>
                  </a:solidFill>
                </a:uFill>
                <a:latin typeface="Arial"/>
                <a:ea typeface="DejaVu Sans"/>
              </a:rPr>
              <a:t>Weitere Programme für Lehramtsstudierende</a:t>
            </a: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5000"/>
              </a:lnSpc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3"/>
          <p:cNvSpPr/>
          <p:nvPr/>
        </p:nvSpPr>
        <p:spPr>
          <a:xfrm>
            <a:off x="2484360" y="6453360"/>
            <a:ext cx="3094200" cy="21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215" name="CustomShape 4"/>
          <p:cNvSpPr/>
          <p:nvPr/>
        </p:nvSpPr>
        <p:spPr>
          <a:xfrm>
            <a:off x="1403280" y="6453360"/>
            <a:ext cx="935280" cy="21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217" name="CustomShape 1"/>
          <p:cNvSpPr/>
          <p:nvPr/>
        </p:nvSpPr>
        <p:spPr>
          <a:xfrm>
            <a:off x="324000" y="404640"/>
            <a:ext cx="8566560" cy="122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>
              <a:lnSpc>
                <a:spcPct val="95000"/>
              </a:lnSpc>
              <a:buNone/>
            </a:pPr>
            <a:r>
              <a:rPr lang="de-DE" sz="2000" b="1" u="sng" strike="noStrike" spc="-1" dirty="0" err="1">
                <a:solidFill>
                  <a:srgbClr val="000000"/>
                </a:solidFill>
                <a:uFill>
                  <a:solidFill>
                    <a:srgbClr val="009AD1"/>
                  </a:solidFill>
                </a:uFill>
                <a:latin typeface="Arial"/>
                <a:ea typeface="DejaVu Sans"/>
              </a:rPr>
              <a:t>Lehramt.International</a:t>
            </a:r>
            <a:br>
              <a:rPr lang="de-DE" sz="2000" b="1" u="sng" strike="noStrike" spc="-1" dirty="0">
                <a:solidFill>
                  <a:srgbClr val="000000"/>
                </a:solidFill>
                <a:uFill>
                  <a:solidFill>
                    <a:srgbClr val="009AD1"/>
                  </a:solidFill>
                </a:uFill>
                <a:latin typeface="Arial"/>
                <a:ea typeface="DejaVu Sans"/>
              </a:rPr>
            </a:br>
            <a:r>
              <a:rPr lang="de-DE" sz="1600" strike="noStrike" spc="-1" dirty="0">
                <a:solidFill>
                  <a:srgbClr val="00B0F0"/>
                </a:solidFill>
                <a:uFill>
                  <a:solidFill>
                    <a:srgbClr val="009AD1"/>
                  </a:solidFill>
                </a:uFill>
                <a:latin typeface="Arial"/>
                <a:ea typeface="DejaVu Sans"/>
              </a:rPr>
              <a:t>https://www2.daad.de/</a:t>
            </a:r>
            <a:r>
              <a:rPr lang="de-DE" sz="1600" strike="noStrike" spc="-1" dirty="0" err="1">
                <a:solidFill>
                  <a:srgbClr val="00B0F0"/>
                </a:solidFill>
                <a:uFill>
                  <a:solidFill>
                    <a:srgbClr val="009AD1"/>
                  </a:solidFill>
                </a:uFill>
                <a:latin typeface="Arial"/>
                <a:ea typeface="DejaVu Sans"/>
              </a:rPr>
              <a:t>ausland</a:t>
            </a:r>
            <a:r>
              <a:rPr lang="de-DE" sz="1600" strike="noStrike" spc="-1" dirty="0">
                <a:solidFill>
                  <a:srgbClr val="00B0F0"/>
                </a:solidFill>
                <a:uFill>
                  <a:solidFill>
                    <a:srgbClr val="009AD1"/>
                  </a:solidFill>
                </a:uFill>
                <a:latin typeface="Arial"/>
                <a:ea typeface="DejaVu Sans"/>
              </a:rPr>
              <a:t>/studieren/</a:t>
            </a:r>
            <a:r>
              <a:rPr lang="de-DE" sz="1600" strike="noStrike" spc="-1" dirty="0" err="1">
                <a:solidFill>
                  <a:srgbClr val="00B0F0"/>
                </a:solidFill>
                <a:uFill>
                  <a:solidFill>
                    <a:srgbClr val="009AD1"/>
                  </a:solidFill>
                </a:uFill>
                <a:latin typeface="Arial"/>
                <a:ea typeface="DejaVu Sans"/>
              </a:rPr>
              <a:t>stipendium</a:t>
            </a:r>
            <a:r>
              <a:rPr lang="de-DE" sz="1600" strike="noStrike" spc="-1" dirty="0">
                <a:solidFill>
                  <a:srgbClr val="00B0F0"/>
                </a:solidFill>
                <a:uFill>
                  <a:solidFill>
                    <a:srgbClr val="009AD1"/>
                  </a:solidFill>
                </a:uFill>
                <a:latin typeface="Arial"/>
                <a:ea typeface="DejaVu Sans"/>
              </a:rPr>
              <a:t>/de/70-stipendien-finden-und-bewerben/?</a:t>
            </a:r>
            <a:r>
              <a:rPr lang="de-DE" sz="1600" strike="noStrike" spc="-1" dirty="0" err="1">
                <a:solidFill>
                  <a:srgbClr val="00B0F0"/>
                </a:solidFill>
                <a:uFill>
                  <a:solidFill>
                    <a:srgbClr val="009AD1"/>
                  </a:solidFill>
                </a:uFill>
                <a:latin typeface="Arial"/>
                <a:ea typeface="DejaVu Sans"/>
              </a:rPr>
              <a:t>detail</a:t>
            </a:r>
            <a:r>
              <a:rPr lang="de-DE" sz="1600" strike="noStrike" spc="-1" dirty="0">
                <a:solidFill>
                  <a:srgbClr val="00B0F0"/>
                </a:solidFill>
                <a:uFill>
                  <a:solidFill>
                    <a:srgbClr val="009AD1"/>
                  </a:solidFill>
                </a:uFill>
                <a:latin typeface="Arial"/>
                <a:ea typeface="DejaVu Sans"/>
              </a:rPr>
              <a:t>=57479967</a:t>
            </a:r>
            <a:endParaRPr lang="de-DE" sz="1600" strike="noStrike" spc="-1" dirty="0">
              <a:solidFill>
                <a:srgbClr val="00B0F0"/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BACC96-7CDC-3522-8448-D00F6AB20E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724" y="1228169"/>
            <a:ext cx="7349836" cy="562386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3"/>
          <p:cNvSpPr/>
          <p:nvPr/>
        </p:nvSpPr>
        <p:spPr>
          <a:xfrm>
            <a:off x="2484360" y="6453360"/>
            <a:ext cx="3094200" cy="21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215" name="CustomShape 4"/>
          <p:cNvSpPr/>
          <p:nvPr/>
        </p:nvSpPr>
        <p:spPr>
          <a:xfrm>
            <a:off x="1403280" y="6453360"/>
            <a:ext cx="935280" cy="21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217" name="CustomShape 1"/>
          <p:cNvSpPr/>
          <p:nvPr/>
        </p:nvSpPr>
        <p:spPr>
          <a:xfrm>
            <a:off x="324000" y="404640"/>
            <a:ext cx="8566560" cy="122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>
              <a:lnSpc>
                <a:spcPct val="95000"/>
              </a:lnSpc>
              <a:buNone/>
            </a:pPr>
            <a:r>
              <a:rPr lang="de-DE" sz="2000" b="1" u="sng" strike="noStrike" spc="-1" dirty="0" err="1">
                <a:solidFill>
                  <a:srgbClr val="000000"/>
                </a:solidFill>
                <a:uFill>
                  <a:solidFill>
                    <a:srgbClr val="009AD1"/>
                  </a:solidFill>
                </a:uFill>
                <a:latin typeface="Arial"/>
                <a:ea typeface="DejaVu Sans"/>
              </a:rPr>
              <a:t>Lehramt.International</a:t>
            </a:r>
            <a:br>
              <a:rPr lang="de-DE" sz="2000" b="1" u="sng" strike="noStrike" spc="-1" dirty="0">
                <a:solidFill>
                  <a:srgbClr val="000000"/>
                </a:solidFill>
                <a:uFill>
                  <a:solidFill>
                    <a:srgbClr val="009AD1"/>
                  </a:solidFill>
                </a:uFill>
                <a:latin typeface="Arial"/>
                <a:ea typeface="DejaVu Sans"/>
              </a:rPr>
            </a:br>
            <a:r>
              <a:rPr lang="de-DE" sz="1600" strike="noStrike" spc="-1" dirty="0">
                <a:solidFill>
                  <a:srgbClr val="00B0F0"/>
                </a:solidFill>
                <a:uFill>
                  <a:solidFill>
                    <a:srgbClr val="009AD1"/>
                  </a:solidFill>
                </a:uFill>
                <a:latin typeface="Arial"/>
                <a:ea typeface="DejaVu Sans"/>
              </a:rPr>
              <a:t>https://www2.daad.de/</a:t>
            </a:r>
            <a:r>
              <a:rPr lang="de-DE" sz="1600" strike="noStrike" spc="-1" dirty="0" err="1">
                <a:solidFill>
                  <a:srgbClr val="00B0F0"/>
                </a:solidFill>
                <a:uFill>
                  <a:solidFill>
                    <a:srgbClr val="009AD1"/>
                  </a:solidFill>
                </a:uFill>
                <a:latin typeface="Arial"/>
                <a:ea typeface="DejaVu Sans"/>
              </a:rPr>
              <a:t>ausland</a:t>
            </a:r>
            <a:r>
              <a:rPr lang="de-DE" sz="1600" strike="noStrike" spc="-1" dirty="0">
                <a:solidFill>
                  <a:srgbClr val="00B0F0"/>
                </a:solidFill>
                <a:uFill>
                  <a:solidFill>
                    <a:srgbClr val="009AD1"/>
                  </a:solidFill>
                </a:uFill>
                <a:latin typeface="Arial"/>
                <a:ea typeface="DejaVu Sans"/>
              </a:rPr>
              <a:t>/studieren/</a:t>
            </a:r>
            <a:r>
              <a:rPr lang="de-DE" sz="1600" strike="noStrike" spc="-1" dirty="0" err="1">
                <a:solidFill>
                  <a:srgbClr val="00B0F0"/>
                </a:solidFill>
                <a:uFill>
                  <a:solidFill>
                    <a:srgbClr val="009AD1"/>
                  </a:solidFill>
                </a:uFill>
                <a:latin typeface="Arial"/>
                <a:ea typeface="DejaVu Sans"/>
              </a:rPr>
              <a:t>stipendium</a:t>
            </a:r>
            <a:r>
              <a:rPr lang="de-DE" sz="1600" strike="noStrike" spc="-1" dirty="0">
                <a:solidFill>
                  <a:srgbClr val="00B0F0"/>
                </a:solidFill>
                <a:uFill>
                  <a:solidFill>
                    <a:srgbClr val="009AD1"/>
                  </a:solidFill>
                </a:uFill>
                <a:latin typeface="Arial"/>
                <a:ea typeface="DejaVu Sans"/>
              </a:rPr>
              <a:t>/de/70-stipendien-finden-und-bewerben/?</a:t>
            </a:r>
            <a:r>
              <a:rPr lang="de-DE" sz="1600" strike="noStrike" spc="-1" dirty="0" err="1">
                <a:solidFill>
                  <a:srgbClr val="00B0F0"/>
                </a:solidFill>
                <a:uFill>
                  <a:solidFill>
                    <a:srgbClr val="009AD1"/>
                  </a:solidFill>
                </a:uFill>
                <a:latin typeface="Arial"/>
                <a:ea typeface="DejaVu Sans"/>
              </a:rPr>
              <a:t>detail</a:t>
            </a:r>
            <a:r>
              <a:rPr lang="de-DE" sz="1600" strike="noStrike" spc="-1" dirty="0">
                <a:solidFill>
                  <a:srgbClr val="00B0F0"/>
                </a:solidFill>
                <a:uFill>
                  <a:solidFill>
                    <a:srgbClr val="009AD1"/>
                  </a:solidFill>
                </a:uFill>
                <a:latin typeface="Arial"/>
                <a:ea typeface="DejaVu Sans"/>
              </a:rPr>
              <a:t>=57479967</a:t>
            </a:r>
            <a:endParaRPr lang="de-DE" sz="1600" strike="noStrike" spc="-1" dirty="0">
              <a:solidFill>
                <a:srgbClr val="00B0F0"/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BACC96-7CDC-3522-8448-D00F6AB20E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724" y="1228169"/>
            <a:ext cx="7349836" cy="5623863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3C3B977-EAB9-5EAD-C2EB-31365E2B1BB8}"/>
              </a:ext>
            </a:extLst>
          </p:cNvPr>
          <p:cNvSpPr/>
          <p:nvPr/>
        </p:nvSpPr>
        <p:spPr>
          <a:xfrm>
            <a:off x="1000462" y="2552564"/>
            <a:ext cx="6970955" cy="1752872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en-GB" b="1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Programm</a:t>
            </a:r>
            <a:r>
              <a:rPr lang="en-GB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en-GB" b="1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Lehramt.International</a:t>
            </a:r>
            <a:r>
              <a:rPr lang="en-GB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en-GB" b="1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endet</a:t>
            </a:r>
            <a:r>
              <a:rPr lang="en-GB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GB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Dezember</a:t>
            </a:r>
            <a:r>
              <a:rPr lang="en-GB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2024. Es </a:t>
            </a:r>
            <a:r>
              <a:rPr lang="en-GB" b="1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wird</a:t>
            </a:r>
            <a:r>
              <a:rPr lang="en-GB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b="1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einer</a:t>
            </a:r>
            <a:r>
              <a:rPr lang="en-GB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Fortsetzung</a:t>
            </a:r>
            <a:r>
              <a:rPr lang="en-GB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gearbeitet</a:t>
            </a:r>
            <a:r>
              <a:rPr lang="en-GB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b="1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derzeit</a:t>
            </a:r>
            <a:r>
              <a:rPr lang="en-GB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en-GB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Modul B </a:t>
            </a:r>
            <a:r>
              <a:rPr lang="en-GB" b="1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Individualstipendien</a:t>
            </a:r>
            <a:r>
              <a:rPr lang="en-GB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noch</a:t>
            </a:r>
            <a:r>
              <a:rPr lang="en-GB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den </a:t>
            </a:r>
            <a:r>
              <a:rPr lang="en-GB" b="1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nächsten</a:t>
            </a:r>
            <a:r>
              <a:rPr lang="en-GB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beiden</a:t>
            </a:r>
            <a:r>
              <a:rPr lang="en-GB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Bewerbungsphasen</a:t>
            </a:r>
            <a:r>
              <a:rPr lang="en-GB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GB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März</a:t>
            </a:r>
            <a:r>
              <a:rPr lang="en-GB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GB" b="1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Juni</a:t>
            </a:r>
            <a:r>
              <a:rPr lang="en-GB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2024 </a:t>
            </a:r>
            <a:r>
              <a:rPr lang="en-GB" b="1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vergeben</a:t>
            </a:r>
            <a:r>
              <a:rPr lang="en-GB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Stipendien</a:t>
            </a:r>
            <a:r>
              <a:rPr lang="en-GB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en-GB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nur</a:t>
            </a:r>
            <a:r>
              <a:rPr lang="en-GB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noch</a:t>
            </a:r>
            <a:r>
              <a:rPr lang="en-GB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bis </a:t>
            </a:r>
            <a:r>
              <a:rPr lang="en-GB" b="1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einschließlich</a:t>
            </a:r>
            <a:r>
              <a:rPr lang="en-GB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Januar</a:t>
            </a:r>
            <a:r>
              <a:rPr lang="en-GB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2025 </a:t>
            </a:r>
            <a:r>
              <a:rPr lang="en-GB" b="1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vergeben</a:t>
            </a:r>
            <a:r>
              <a:rPr lang="en-GB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r>
              <a:rPr lang="en-GB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1800" b="1" strike="noStrike" spc="-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735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3"/>
          <p:cNvSpPr/>
          <p:nvPr/>
        </p:nvSpPr>
        <p:spPr>
          <a:xfrm>
            <a:off x="2484360" y="6453360"/>
            <a:ext cx="3094200" cy="21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219" name="CustomShape 4"/>
          <p:cNvSpPr/>
          <p:nvPr/>
        </p:nvSpPr>
        <p:spPr>
          <a:xfrm>
            <a:off x="1403280" y="6453360"/>
            <a:ext cx="935280" cy="21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220" name="CustomShape 1"/>
          <p:cNvSpPr/>
          <p:nvPr/>
        </p:nvSpPr>
        <p:spPr>
          <a:xfrm>
            <a:off x="324000" y="404640"/>
            <a:ext cx="8566560" cy="122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>
              <a:lnSpc>
                <a:spcPct val="95000"/>
              </a:lnSpc>
              <a:buNone/>
            </a:pPr>
            <a:r>
              <a:rPr lang="de-DE" sz="2000" b="1" u="sng" strike="noStrike" spc="-1">
                <a:solidFill>
                  <a:srgbClr val="000000"/>
                </a:solidFill>
                <a:uFill>
                  <a:solidFill>
                    <a:srgbClr val="009AD1"/>
                  </a:solidFill>
                </a:uFill>
                <a:latin typeface="Arial"/>
                <a:ea typeface="DejaVu Sans"/>
              </a:rPr>
              <a:t>Lehramt.International</a:t>
            </a:r>
            <a:br>
              <a:rPr sz="2000"/>
            </a:b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https://www.studieren-weltweit.de/infocard/stipendienprogramme-lehramt-international/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1" name="CustomShape 2"/>
          <p:cNvSpPr/>
          <p:nvPr/>
        </p:nvSpPr>
        <p:spPr>
          <a:xfrm>
            <a:off x="324000" y="978480"/>
            <a:ext cx="8495280" cy="5182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10000"/>
              </a:lnSpc>
              <a:buNone/>
              <a:tabLst>
                <a:tab pos="0" algn="l"/>
              </a:tabLst>
            </a:pPr>
            <a:endParaRPr lang="de-DE" sz="1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0000"/>
              </a:lnSpc>
              <a:buNone/>
              <a:tabLst>
                <a:tab pos="0" algn="l"/>
              </a:tabLst>
            </a:pP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0000"/>
              </a:lnSpc>
              <a:buNone/>
              <a:tabLst>
                <a:tab pos="0" algn="l"/>
              </a:tabLst>
            </a:pPr>
            <a:r>
              <a:rPr lang="de-DE" sz="1600" b="1" strike="noStrike" spc="-1" dirty="0">
                <a:solidFill>
                  <a:srgbClr val="009AD1"/>
                </a:solidFill>
                <a:latin typeface="Arial"/>
                <a:ea typeface="DejaVu Sans"/>
              </a:rPr>
              <a:t>Stipendien für selbstgesuchte Praktika im Ausland</a:t>
            </a:r>
            <a:br>
              <a:rPr sz="1600" dirty="0"/>
            </a:b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285840" indent="-285840">
              <a:lnSpc>
                <a:spcPct val="11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Offen für Lehramtsstudierende aller Fächer und Schulformen</a:t>
            </a: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285840" indent="-285840">
              <a:lnSpc>
                <a:spcPct val="11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Dauer: 30 Tage bis 6 Monate</a:t>
            </a: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285840" indent="-285840">
              <a:lnSpc>
                <a:spcPct val="11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Stipendium: Reisekosten je nach Gastland, monatliches Stipendium je nach Gastland,</a:t>
            </a:r>
            <a:br>
              <a:rPr sz="1600" dirty="0"/>
            </a:br>
            <a:r>
              <a:rPr lang="de-DE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Leistungen zu Kranken-, Unfall- und Privathaftpflichtversicherung</a:t>
            </a: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285840" indent="-285840">
              <a:lnSpc>
                <a:spcPct val="11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Da selbstgesuchtes Praktikum: Inhalte offen! </a:t>
            </a:r>
            <a:br>
              <a:rPr sz="1800" dirty="0"/>
            </a:br>
            <a:r>
              <a:rPr lang="de-DE" sz="1600" b="1" u="sng" strike="noStrike" spc="-1" dirty="0">
                <a:solidFill>
                  <a:srgbClr val="000000"/>
                </a:solidFill>
                <a:uFill>
                  <a:solidFill>
                    <a:srgbClr val="009AD1"/>
                  </a:solidFill>
                </a:uFill>
                <a:latin typeface="Arial"/>
                <a:ea typeface="DejaVu Sans"/>
              </a:rPr>
              <a:t> </a:t>
            </a: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450000">
              <a:lnSpc>
                <a:spcPct val="110000"/>
              </a:lnSpc>
              <a:buNone/>
              <a:tabLst>
                <a:tab pos="0" algn="l"/>
              </a:tabLst>
            </a:pP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6E0F98-994D-AA2E-33C4-2DD5F75E4D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11" y="1880976"/>
            <a:ext cx="7772400" cy="4270453"/>
          </a:xfrm>
          <a:prstGeom prst="rect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324000" y="404640"/>
            <a:ext cx="6333840" cy="122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>
              <a:lnSpc>
                <a:spcPct val="95000"/>
              </a:lnSpc>
              <a:buNone/>
            </a:pPr>
            <a:r>
              <a:rPr lang="de-DE" sz="2000" b="1" u="sng" strike="noStrike" spc="-1">
                <a:solidFill>
                  <a:srgbClr val="000000"/>
                </a:solidFill>
                <a:uFill>
                  <a:solidFill>
                    <a:srgbClr val="009AD1"/>
                  </a:solidFill>
                </a:uFill>
                <a:latin typeface="Arial"/>
                <a:ea typeface="DejaVu Sans"/>
              </a:rPr>
              <a:t>SCHULWÄRTS!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4" name="CustomShape 3"/>
          <p:cNvSpPr/>
          <p:nvPr/>
        </p:nvSpPr>
        <p:spPr>
          <a:xfrm>
            <a:off x="2484360" y="6453360"/>
            <a:ext cx="3094200" cy="21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225" name="CustomShape 4"/>
          <p:cNvSpPr/>
          <p:nvPr/>
        </p:nvSpPr>
        <p:spPr>
          <a:xfrm>
            <a:off x="1403280" y="6453360"/>
            <a:ext cx="935280" cy="21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227" name="CustomShape 2"/>
          <p:cNvSpPr/>
          <p:nvPr/>
        </p:nvSpPr>
        <p:spPr>
          <a:xfrm>
            <a:off x="324000" y="1237320"/>
            <a:ext cx="8146440" cy="5182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10000"/>
              </a:lnSpc>
              <a:buNone/>
              <a:tabLst>
                <a:tab pos="0" algn="l"/>
              </a:tabLst>
            </a:pPr>
            <a:endParaRPr lang="de-DE" sz="1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0000"/>
              </a:lnSpc>
              <a:buNone/>
              <a:tabLst>
                <a:tab pos="0" algn="l"/>
              </a:tabLst>
            </a:pPr>
            <a:endParaRPr lang="de-DE" sz="1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0000"/>
              </a:lnSpc>
              <a:buNone/>
              <a:tabLst>
                <a:tab pos="0" algn="l"/>
              </a:tabLst>
            </a:pPr>
            <a:endParaRPr lang="de-DE" sz="1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0000"/>
              </a:lnSpc>
              <a:buNone/>
              <a:tabLst>
                <a:tab pos="0" algn="l"/>
              </a:tabLst>
            </a:pPr>
            <a:r>
              <a:rPr lang="de-DE" sz="1600" b="1" strike="noStrike" spc="-1" dirty="0">
                <a:solidFill>
                  <a:srgbClr val="009AD1"/>
                </a:solidFill>
                <a:latin typeface="Arial"/>
                <a:ea typeface="DejaVu Sans"/>
              </a:rPr>
              <a:t>Vermittlung von </a:t>
            </a:r>
            <a:r>
              <a:rPr lang="de-DE" sz="1600" b="1" strike="noStrike" spc="-1" dirty="0" err="1">
                <a:solidFill>
                  <a:srgbClr val="009AD1"/>
                </a:solidFill>
                <a:latin typeface="Arial"/>
                <a:ea typeface="DejaVu Sans"/>
              </a:rPr>
              <a:t>Prakika</a:t>
            </a:r>
            <a:r>
              <a:rPr lang="de-DE" sz="1600" b="1" strike="noStrike" spc="-1" dirty="0">
                <a:solidFill>
                  <a:srgbClr val="009AD1"/>
                </a:solidFill>
                <a:latin typeface="Arial"/>
                <a:ea typeface="DejaVu Sans"/>
              </a:rPr>
              <a:t> an </a:t>
            </a:r>
            <a:br>
              <a:rPr sz="1600" dirty="0"/>
            </a:br>
            <a:r>
              <a:rPr lang="de-DE" sz="1600" b="1" strike="noStrike" spc="-1" dirty="0">
                <a:solidFill>
                  <a:srgbClr val="009AD1"/>
                </a:solidFill>
                <a:latin typeface="Arial"/>
                <a:ea typeface="DejaVu Sans"/>
              </a:rPr>
              <a:t>vom Goethe-Institut betreute </a:t>
            </a: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0000"/>
              </a:lnSpc>
              <a:buNone/>
              <a:tabLst>
                <a:tab pos="0" algn="l"/>
              </a:tabLst>
            </a:pPr>
            <a:r>
              <a:rPr lang="de-DE" sz="1600" b="1" strike="noStrike" spc="-1" dirty="0">
                <a:solidFill>
                  <a:srgbClr val="009AD1"/>
                </a:solidFill>
                <a:latin typeface="Arial"/>
                <a:ea typeface="DejaVu Sans"/>
              </a:rPr>
              <a:t>Schulen im Ausland</a:t>
            </a:r>
            <a:br>
              <a:rPr sz="1600" dirty="0"/>
            </a:b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285840" indent="-285840">
              <a:lnSpc>
                <a:spcPct val="11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Offen für Lehramtsstudierende </a:t>
            </a:r>
            <a:br>
              <a:rPr sz="1600" dirty="0"/>
            </a:br>
            <a:r>
              <a:rPr lang="de-DE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aller Fächer und Schulformen</a:t>
            </a: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285840" indent="-285840">
              <a:lnSpc>
                <a:spcPct val="11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Inhalt: Deutschunterricht</a:t>
            </a: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285840" indent="-285840">
              <a:lnSpc>
                <a:spcPct val="11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Dauer: 8-16 Wochen</a:t>
            </a: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285840" indent="-285840">
              <a:lnSpc>
                <a:spcPct val="11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Stipendium: Einmalzahlung € 1000 </a:t>
            </a:r>
            <a:br>
              <a:rPr sz="1600" dirty="0"/>
            </a:br>
            <a:r>
              <a:rPr lang="de-DE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+ € 125 pro Praktikumswoche</a:t>
            </a: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285840" indent="-285840">
              <a:lnSpc>
                <a:spcPct val="11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Erfahrungsberichte auf Webseite!</a:t>
            </a:r>
            <a:br>
              <a:rPr sz="1800" dirty="0"/>
            </a:br>
            <a:r>
              <a:rPr lang="de-DE" sz="1600" b="1" u="sng" strike="noStrike" spc="-1" dirty="0">
                <a:solidFill>
                  <a:srgbClr val="000000"/>
                </a:solidFill>
                <a:uFill>
                  <a:solidFill>
                    <a:srgbClr val="009AD1"/>
                  </a:solidFill>
                </a:uFill>
                <a:latin typeface="Arial"/>
                <a:ea typeface="DejaVu Sans"/>
              </a:rPr>
              <a:t> </a:t>
            </a: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450000">
              <a:lnSpc>
                <a:spcPct val="110000"/>
              </a:lnSpc>
              <a:buNone/>
              <a:tabLst>
                <a:tab pos="0" algn="l"/>
              </a:tabLst>
            </a:pP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7B38FA-6EAF-32FD-97FC-052EC889A4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127" y="190080"/>
            <a:ext cx="4926873" cy="36868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23A713-10F5-6D80-2D6B-B0D78E9A89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18" y="404640"/>
            <a:ext cx="5572004" cy="6040582"/>
          </a:xfrm>
          <a:prstGeom prst="rect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324000" y="404640"/>
            <a:ext cx="6334560" cy="790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95000"/>
              </a:lnSpc>
              <a:buNone/>
            </a:pPr>
            <a:r>
              <a:rPr lang="de-DE" sz="2000" b="1" u="sng" strike="noStrike" spc="-32">
                <a:solidFill>
                  <a:srgbClr val="000000"/>
                </a:solidFill>
                <a:uFill>
                  <a:solidFill>
                    <a:srgbClr val="009AD1"/>
                  </a:solidFill>
                </a:uFill>
                <a:latin typeface="Arial"/>
                <a:ea typeface="DejaVu Sans"/>
              </a:rPr>
              <a:t>Hinweise zum Datenschutz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5000"/>
              </a:lnSpc>
              <a:buNone/>
            </a:pP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PlaceHolder 1"/>
          <p:cNvSpPr>
            <a:spLocks noGrp="1"/>
          </p:cNvSpPr>
          <p:nvPr>
            <p:ph type="dt" idx="16"/>
          </p:nvPr>
        </p:nvSpPr>
        <p:spPr>
          <a:xfrm>
            <a:off x="1403280" y="6453360"/>
            <a:ext cx="936360" cy="21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54000" anchor="b">
            <a:noAutofit/>
          </a:bodyPr>
          <a:lstStyle>
            <a:lvl1pPr>
              <a:lnSpc>
                <a:spcPct val="100000"/>
              </a:lnSpc>
              <a:buNone/>
              <a:defRPr lang="de-DE" sz="700" b="1" strike="noStrike" spc="-1">
                <a:solidFill>
                  <a:srgbClr val="000000"/>
                </a:solidFill>
                <a:latin typeface="Arial"/>
                <a:ea typeface="DejaVu Sans"/>
              </a:defRPr>
            </a:lvl1pPr>
          </a:lstStyle>
          <a:p>
            <a:pPr>
              <a:lnSpc>
                <a:spcPct val="100000"/>
              </a:lnSpc>
              <a:buNone/>
            </a:pPr>
            <a:fld id="{D1C43EF3-7FB2-40D6-8A2A-1A0AB113EEA5}" type="datetime1">
              <a:rPr lang="de-DE" sz="700" b="1" strike="noStrike" spc="-1">
                <a:solidFill>
                  <a:srgbClr val="000000"/>
                </a:solidFill>
                <a:latin typeface="Arial"/>
                <a:ea typeface="DejaVu Sans"/>
              </a:rPr>
              <a:t>04.01.24</a:t>
            </a:fld>
            <a:endParaRPr lang="de-DE" sz="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CustomShape 2"/>
          <p:cNvSpPr/>
          <p:nvPr/>
        </p:nvSpPr>
        <p:spPr>
          <a:xfrm>
            <a:off x="775440" y="1038600"/>
            <a:ext cx="7673400" cy="5100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7000"/>
              </a:lnSpc>
              <a:spcBef>
                <a:spcPts val="901"/>
              </a:spcBef>
              <a:spcAft>
                <a:spcPts val="1800"/>
              </a:spcAft>
              <a:buNone/>
            </a:pP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Diese Sitzung im Videokonferenztool Zoom wird 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nicht aufgezeichnet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.</a:t>
            </a:r>
            <a:br>
              <a:rPr sz="1800" dirty="0"/>
            </a:b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Auch Sie als 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Teilnehmer*innen dürfen keine Aufzeichnungen dieser Sitzung anfertigen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 (z.B. keine Screenshots).</a:t>
            </a:r>
            <a:endParaRPr lang="de-DE" sz="1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7000"/>
              </a:lnSpc>
              <a:spcAft>
                <a:spcPts val="1800"/>
              </a:spcAft>
              <a:buNone/>
            </a:pP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Der 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Zugangslink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 zu diesem Online-Meeting wurde versandt an 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Studierende der drei Sektionen 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sowie an einige Mitarbeiter*innen der Universität Konstanz. Die unbefugte Weitergabe des Links an weitere Personen ist untersagt.</a:t>
            </a:r>
            <a:endParaRPr lang="de-DE" sz="1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7000"/>
              </a:lnSpc>
              <a:spcAft>
                <a:spcPts val="601"/>
              </a:spcAft>
              <a:buNone/>
            </a:pP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Während des Online-Meetings werden unweigerlich persönliche Daten verarbeitet (z.B. IP-Adressen). 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Wenn Sie weiter an dem Meeting teilnehmen, erklären Sie die Kenntnisnahme dieser Information sowie Ihre Einwilligung zu dieser Datenverarbeitung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.</a:t>
            </a:r>
            <a:endParaRPr lang="de-DE" sz="1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7000"/>
              </a:lnSpc>
              <a:spcAft>
                <a:spcPts val="601"/>
              </a:spcAft>
              <a:buNone/>
            </a:pPr>
            <a:endParaRPr lang="de-DE" sz="1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7000"/>
              </a:lnSpc>
              <a:spcAft>
                <a:spcPts val="601"/>
              </a:spcAft>
              <a:buNone/>
            </a:pP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Weitere Datenschutzinformationen zu Zoom:</a:t>
            </a:r>
            <a:br>
              <a:rPr sz="1800" dirty="0"/>
            </a:br>
            <a:r>
              <a:rPr lang="de-DE" sz="1800" b="0" i="1" strike="noStrike" spc="-1" dirty="0">
                <a:solidFill>
                  <a:srgbClr val="000000"/>
                </a:solidFill>
                <a:latin typeface="Arial"/>
                <a:ea typeface="Calibri"/>
              </a:rPr>
              <a:t>https://</a:t>
            </a:r>
            <a:r>
              <a:rPr lang="de-DE" sz="1800" b="0" i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www.kim.uni-konstanz.de</a:t>
            </a:r>
            <a:r>
              <a:rPr lang="de-DE" sz="1800" b="0" i="1" strike="noStrike" spc="-1" dirty="0">
                <a:solidFill>
                  <a:srgbClr val="000000"/>
                </a:solidFill>
                <a:latin typeface="Arial"/>
                <a:ea typeface="Calibri"/>
              </a:rPr>
              <a:t>/</a:t>
            </a:r>
            <a:r>
              <a:rPr lang="de-DE" sz="1800" b="0" i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services</a:t>
            </a:r>
            <a:r>
              <a:rPr lang="de-DE" sz="1800" b="0" i="1" strike="noStrike" spc="-1" dirty="0">
                <a:solidFill>
                  <a:srgbClr val="000000"/>
                </a:solidFill>
                <a:latin typeface="Arial"/>
                <a:ea typeface="Calibri"/>
              </a:rPr>
              <a:t>/forschen-und-lehren/</a:t>
            </a:r>
            <a:r>
              <a:rPr lang="de-DE" sz="1800" b="0" i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videokonferenzen</a:t>
            </a:r>
            <a:r>
              <a:rPr lang="de-DE" sz="1800" b="0" i="1" strike="noStrike" spc="-1" dirty="0">
                <a:solidFill>
                  <a:srgbClr val="000000"/>
                </a:solidFill>
                <a:latin typeface="Arial"/>
                <a:ea typeface="Calibri"/>
              </a:rPr>
              <a:t>/</a:t>
            </a:r>
            <a:endParaRPr lang="de-DE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" name="CustomShape 3"/>
          <p:cNvSpPr/>
          <p:nvPr/>
        </p:nvSpPr>
        <p:spPr>
          <a:xfrm>
            <a:off x="2484360" y="6453360"/>
            <a:ext cx="3094560" cy="21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54000" anchor="b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700" b="1" strike="noStrike" spc="-1">
                <a:solidFill>
                  <a:srgbClr val="000000"/>
                </a:solidFill>
                <a:latin typeface="Arial"/>
                <a:ea typeface="DejaVu Sans"/>
              </a:rPr>
              <a:t>Studium im Ausland für Lehramtsstudierende</a:t>
            </a:r>
            <a:endParaRPr lang="de-DE" sz="7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324000" y="404640"/>
            <a:ext cx="6333840" cy="122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>
              <a:lnSpc>
                <a:spcPct val="95000"/>
              </a:lnSpc>
              <a:buNone/>
            </a:pPr>
            <a:r>
              <a:rPr lang="de-DE" sz="2000" b="1" u="sng" strike="noStrike" spc="-1">
                <a:solidFill>
                  <a:srgbClr val="000000"/>
                </a:solidFill>
                <a:uFill>
                  <a:solidFill>
                    <a:srgbClr val="009AD1"/>
                  </a:solidFill>
                </a:uFill>
                <a:latin typeface="Arial"/>
                <a:ea typeface="DejaVu Sans"/>
              </a:rPr>
              <a:t>SCHULWÄRTS!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9" name="CustomShape 3"/>
          <p:cNvSpPr/>
          <p:nvPr/>
        </p:nvSpPr>
        <p:spPr>
          <a:xfrm>
            <a:off x="2484360" y="6453360"/>
            <a:ext cx="3094200" cy="21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230" name="CustomShape 4"/>
          <p:cNvSpPr/>
          <p:nvPr/>
        </p:nvSpPr>
        <p:spPr>
          <a:xfrm>
            <a:off x="1403280" y="6453360"/>
            <a:ext cx="935280" cy="21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232" name="CustomShape 2"/>
          <p:cNvSpPr/>
          <p:nvPr/>
        </p:nvSpPr>
        <p:spPr>
          <a:xfrm>
            <a:off x="285480" y="1163782"/>
            <a:ext cx="4146840" cy="52157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10000"/>
              </a:lnSpc>
              <a:buNone/>
              <a:tabLst>
                <a:tab pos="0" algn="l"/>
              </a:tabLst>
            </a:pPr>
            <a:endParaRPr lang="de-DE" sz="1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0000"/>
              </a:lnSpc>
              <a:buNone/>
              <a:tabLst>
                <a:tab pos="0" algn="l"/>
              </a:tabLst>
            </a:pPr>
            <a:endParaRPr lang="de-DE" sz="1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0000"/>
              </a:lnSpc>
              <a:buNone/>
              <a:tabLst>
                <a:tab pos="0" algn="l"/>
              </a:tabLst>
            </a:pPr>
            <a:endParaRPr lang="de-DE" sz="1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0000"/>
              </a:lnSpc>
              <a:buNone/>
              <a:tabLst>
                <a:tab pos="0" algn="l"/>
              </a:tabLst>
            </a:pPr>
            <a:r>
              <a:rPr lang="de-DE" sz="1600" b="1" strike="noStrike" spc="-1" dirty="0">
                <a:solidFill>
                  <a:srgbClr val="009AD1"/>
                </a:solidFill>
                <a:latin typeface="Arial"/>
                <a:ea typeface="DejaVu Sans"/>
              </a:rPr>
              <a:t>Alle Informationen auf </a:t>
            </a: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0000"/>
              </a:lnSpc>
              <a:buNone/>
              <a:tabLst>
                <a:tab pos="0" algn="l"/>
              </a:tabLst>
            </a:pPr>
            <a:r>
              <a:rPr lang="de-DE" sz="1600" b="1" strike="noStrike" spc="-1" dirty="0">
                <a:solidFill>
                  <a:srgbClr val="009AD1"/>
                </a:solidFill>
                <a:latin typeface="Arial"/>
                <a:ea typeface="DejaVu Sans"/>
              </a:rPr>
              <a:t>Webseite SCHULWÄRTS!</a:t>
            </a: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0000"/>
              </a:lnSpc>
              <a:buNone/>
              <a:tabLst>
                <a:tab pos="0" algn="l"/>
              </a:tabLst>
            </a:pPr>
            <a:r>
              <a:rPr lang="de-DE" sz="1100" b="1" strike="noStrike" spc="-1" dirty="0">
                <a:solidFill>
                  <a:srgbClr val="009AD1"/>
                </a:solidFill>
                <a:latin typeface="Arial"/>
                <a:ea typeface="DejaVu Sans"/>
              </a:rPr>
              <a:t>https://</a:t>
            </a:r>
            <a:r>
              <a:rPr lang="de-DE" sz="1100" b="1" strike="noStrike" spc="-1" dirty="0" err="1">
                <a:solidFill>
                  <a:srgbClr val="009AD1"/>
                </a:solidFill>
                <a:latin typeface="Arial"/>
                <a:ea typeface="DejaVu Sans"/>
              </a:rPr>
              <a:t>www.goethe.de</a:t>
            </a:r>
            <a:r>
              <a:rPr lang="de-DE" sz="1100" b="1" strike="noStrike" spc="-1" dirty="0">
                <a:solidFill>
                  <a:srgbClr val="009AD1"/>
                </a:solidFill>
                <a:latin typeface="Arial"/>
                <a:ea typeface="DejaVu Sans"/>
              </a:rPr>
              <a:t>/de/</a:t>
            </a:r>
            <a:r>
              <a:rPr lang="de-DE" sz="1100" b="1" strike="noStrike" spc="-1" dirty="0" err="1">
                <a:solidFill>
                  <a:srgbClr val="009AD1"/>
                </a:solidFill>
                <a:latin typeface="Arial"/>
                <a:ea typeface="DejaVu Sans"/>
              </a:rPr>
              <a:t>spr</a:t>
            </a:r>
            <a:r>
              <a:rPr lang="de-DE" sz="1100" b="1" strike="noStrike" spc="-1" dirty="0">
                <a:solidFill>
                  <a:srgbClr val="009AD1"/>
                </a:solidFill>
                <a:latin typeface="Arial"/>
                <a:ea typeface="DejaVu Sans"/>
              </a:rPr>
              <a:t>/</a:t>
            </a:r>
            <a:r>
              <a:rPr lang="de-DE" sz="1100" b="1" strike="noStrike" spc="-1" dirty="0" err="1">
                <a:solidFill>
                  <a:srgbClr val="009AD1"/>
                </a:solidFill>
                <a:latin typeface="Arial"/>
                <a:ea typeface="DejaVu Sans"/>
              </a:rPr>
              <a:t>unt</a:t>
            </a:r>
            <a:r>
              <a:rPr lang="de-DE" sz="1100" b="1" strike="noStrike" spc="-1" dirty="0">
                <a:solidFill>
                  <a:srgbClr val="009AD1"/>
                </a:solidFill>
                <a:latin typeface="Arial"/>
                <a:ea typeface="DejaVu Sans"/>
              </a:rPr>
              <a:t>/</a:t>
            </a:r>
            <a:r>
              <a:rPr lang="de-DE" sz="1100" b="1" strike="noStrike" spc="-1" dirty="0" err="1">
                <a:solidFill>
                  <a:srgbClr val="009AD1"/>
                </a:solidFill>
                <a:latin typeface="Arial"/>
                <a:ea typeface="DejaVu Sans"/>
              </a:rPr>
              <a:t>for</a:t>
            </a:r>
            <a:r>
              <a:rPr lang="de-DE" sz="1100" b="1" strike="noStrike" spc="-1" dirty="0">
                <a:solidFill>
                  <a:srgbClr val="009AD1"/>
                </a:solidFill>
                <a:latin typeface="Arial"/>
                <a:ea typeface="DejaVu Sans"/>
              </a:rPr>
              <a:t>/sch.html#i6570273</a:t>
            </a:r>
            <a:br>
              <a:rPr lang="de-DE" sz="1100" b="1" strike="noStrike" spc="-1" dirty="0">
                <a:solidFill>
                  <a:srgbClr val="009AD1"/>
                </a:solidFill>
                <a:latin typeface="Arial"/>
                <a:ea typeface="DejaVu Sans"/>
              </a:rPr>
            </a:br>
            <a:endParaRPr lang="de-DE" sz="1100" b="1" strike="noStrike" spc="-1" dirty="0">
              <a:solidFill>
                <a:srgbClr val="009AD1"/>
              </a:solidFill>
              <a:latin typeface="Arial"/>
              <a:ea typeface="DejaVu Sans"/>
            </a:endParaRPr>
          </a:p>
          <a:p>
            <a:pPr>
              <a:lnSpc>
                <a:spcPct val="110000"/>
              </a:lnSpc>
              <a:buNone/>
              <a:tabLst>
                <a:tab pos="0" algn="l"/>
              </a:tabLst>
            </a:pPr>
            <a:endParaRPr lang="de-DE" sz="1100" b="1" spc="-1" dirty="0">
              <a:solidFill>
                <a:srgbClr val="009AD1"/>
              </a:solidFill>
              <a:latin typeface="Arial"/>
              <a:ea typeface="DejaVu Sans"/>
            </a:endParaRPr>
          </a:p>
          <a:p>
            <a:pPr>
              <a:lnSpc>
                <a:spcPct val="110000"/>
              </a:lnSpc>
              <a:buNone/>
              <a:tabLst>
                <a:tab pos="0" algn="l"/>
              </a:tabLst>
            </a:pPr>
            <a:r>
              <a:rPr lang="de-DE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Projektbewerbung! Eigenes Projekt skizzieren und zur Umsetzung an einer Schule einreichen!</a:t>
            </a:r>
            <a:br>
              <a:rPr sz="1600" dirty="0"/>
            </a:br>
            <a:r>
              <a:rPr lang="de-DE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285840" indent="-285840">
              <a:lnSpc>
                <a:spcPct val="11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Frist: </a:t>
            </a:r>
            <a:br>
              <a:rPr sz="1600" dirty="0"/>
            </a:br>
            <a:r>
              <a:rPr lang="de-DE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Dezember 2023 </a:t>
            </a:r>
            <a:br>
              <a:rPr lang="de-DE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</a:br>
            <a:r>
              <a:rPr lang="de-DE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für Aufenthalte in 2024</a:t>
            </a:r>
            <a:br>
              <a:rPr sz="1800" dirty="0"/>
            </a:br>
            <a:r>
              <a:rPr lang="de-DE" sz="1600" b="1" u="sng" strike="noStrike" spc="-1" dirty="0">
                <a:solidFill>
                  <a:srgbClr val="000000"/>
                </a:solidFill>
                <a:uFill>
                  <a:solidFill>
                    <a:srgbClr val="009AD1"/>
                  </a:solidFill>
                </a:uFill>
                <a:latin typeface="Arial"/>
                <a:ea typeface="DejaVu Sans"/>
              </a:rPr>
              <a:t> </a:t>
            </a: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450000">
              <a:lnSpc>
                <a:spcPct val="110000"/>
              </a:lnSpc>
              <a:buNone/>
              <a:tabLst>
                <a:tab pos="0" algn="l"/>
              </a:tabLst>
            </a:pP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134E38-5BFE-7E7E-A372-481859C1F3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500" y="0"/>
            <a:ext cx="42677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324000" y="404640"/>
            <a:ext cx="6333840" cy="432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>
              <a:lnSpc>
                <a:spcPct val="95000"/>
              </a:lnSpc>
              <a:buNone/>
            </a:pPr>
            <a:r>
              <a:rPr lang="de-DE" sz="2000" b="1" u="sng" strike="noStrike" spc="-1">
                <a:solidFill>
                  <a:srgbClr val="000000"/>
                </a:solidFill>
                <a:uFill>
                  <a:solidFill>
                    <a:srgbClr val="009AD1"/>
                  </a:solidFill>
                </a:uFill>
                <a:latin typeface="Arial"/>
                <a:ea typeface="DejaVu Sans"/>
              </a:rPr>
              <a:t>Wo anfangen (zu suchen)?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4" name="CustomShape 3"/>
          <p:cNvSpPr/>
          <p:nvPr/>
        </p:nvSpPr>
        <p:spPr>
          <a:xfrm>
            <a:off x="2484360" y="6453360"/>
            <a:ext cx="3094200" cy="21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235" name="CustomShape 4"/>
          <p:cNvSpPr/>
          <p:nvPr/>
        </p:nvSpPr>
        <p:spPr>
          <a:xfrm>
            <a:off x="1403280" y="6453360"/>
            <a:ext cx="935280" cy="21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236" name="CustomShape 2"/>
          <p:cNvSpPr/>
          <p:nvPr/>
        </p:nvSpPr>
        <p:spPr>
          <a:xfrm>
            <a:off x="324000" y="978480"/>
            <a:ext cx="8495280" cy="5182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10000"/>
              </a:lnSpc>
              <a:buNone/>
              <a:tabLst>
                <a:tab pos="0" algn="l"/>
              </a:tabLst>
            </a:pPr>
            <a:endParaRPr lang="de-DE" sz="1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0000"/>
              </a:lnSpc>
              <a:buNone/>
              <a:tabLst>
                <a:tab pos="0" algn="l"/>
              </a:tabLst>
            </a:pP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0000"/>
              </a:lnSpc>
              <a:buNone/>
              <a:tabLst>
                <a:tab pos="0" algn="l"/>
              </a:tabLst>
            </a:pPr>
            <a:r>
              <a:rPr lang="de-DE" sz="1600" b="1" strike="noStrike" spc="-1" dirty="0">
                <a:solidFill>
                  <a:srgbClr val="009AD1"/>
                </a:solidFill>
                <a:latin typeface="Arial"/>
                <a:ea typeface="DejaVu Sans"/>
              </a:rPr>
              <a:t>Studieren weltweit: ERLEBE ES!</a:t>
            </a:r>
            <a:br>
              <a:rPr sz="1600" dirty="0"/>
            </a:br>
            <a:r>
              <a:rPr lang="de-DE" sz="1600" b="1" strike="noStrike" spc="-1" dirty="0">
                <a:solidFill>
                  <a:srgbClr val="009AD1"/>
                </a:solidFill>
                <a:latin typeface="Arial"/>
                <a:ea typeface="DejaVu Sans"/>
              </a:rPr>
              <a:t>https://</a:t>
            </a:r>
            <a:r>
              <a:rPr lang="de-DE" sz="1600" b="1" strike="noStrike" spc="-1" dirty="0" err="1">
                <a:solidFill>
                  <a:srgbClr val="009AD1"/>
                </a:solidFill>
                <a:latin typeface="Arial"/>
                <a:ea typeface="DejaVu Sans"/>
              </a:rPr>
              <a:t>www.studieren-weltweit.de</a:t>
            </a:r>
            <a:r>
              <a:rPr lang="de-DE" sz="1600" b="1" strike="noStrike" spc="-1" dirty="0">
                <a:solidFill>
                  <a:srgbClr val="009AD1"/>
                </a:solidFill>
                <a:latin typeface="Arial"/>
                <a:ea typeface="DejaVu Sans"/>
              </a:rPr>
              <a:t>/</a:t>
            </a:r>
            <a:r>
              <a:rPr lang="de-DE" sz="1600" b="1" strike="noStrike" spc="-1" dirty="0" err="1">
                <a:solidFill>
                  <a:srgbClr val="009AD1"/>
                </a:solidFill>
                <a:latin typeface="Arial"/>
                <a:ea typeface="DejaVu Sans"/>
              </a:rPr>
              <a:t>infocard</a:t>
            </a:r>
            <a:r>
              <a:rPr lang="de-DE" sz="1600" b="1" strike="noStrike" spc="-1" dirty="0">
                <a:solidFill>
                  <a:srgbClr val="009AD1"/>
                </a:solidFill>
                <a:latin typeface="Arial"/>
                <a:ea typeface="DejaVu Sans"/>
              </a:rPr>
              <a:t>/</a:t>
            </a:r>
            <a:r>
              <a:rPr lang="de-DE" sz="1600" b="1" strike="noStrike" spc="-1" dirty="0" err="1">
                <a:solidFill>
                  <a:srgbClr val="009AD1"/>
                </a:solidFill>
                <a:latin typeface="Arial"/>
                <a:ea typeface="DejaVu Sans"/>
              </a:rPr>
              <a:t>auslandsaufenthalte-fuer-lehramtsstudierende</a:t>
            </a:r>
            <a:r>
              <a:rPr lang="de-DE" sz="1600" b="1" strike="noStrike" spc="-1" dirty="0">
                <a:solidFill>
                  <a:srgbClr val="009AD1"/>
                </a:solidFill>
                <a:latin typeface="Arial"/>
                <a:ea typeface="DejaVu Sans"/>
              </a:rPr>
              <a:t>/</a:t>
            </a:r>
            <a:br>
              <a:rPr sz="1600" dirty="0"/>
            </a:b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0000"/>
              </a:lnSpc>
              <a:buNone/>
              <a:tabLst>
                <a:tab pos="0" algn="l"/>
              </a:tabLst>
            </a:pPr>
            <a:br>
              <a:rPr sz="1800" dirty="0"/>
            </a:br>
            <a:r>
              <a:rPr lang="de-DE" sz="1600" b="1" u="sng" strike="noStrike" spc="-1" dirty="0">
                <a:solidFill>
                  <a:srgbClr val="000000"/>
                </a:solidFill>
                <a:uFill>
                  <a:solidFill>
                    <a:srgbClr val="009AD1"/>
                  </a:solidFill>
                </a:uFill>
                <a:latin typeface="Arial"/>
                <a:ea typeface="DejaVu Sans"/>
              </a:rPr>
              <a:t> </a:t>
            </a: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450000">
              <a:lnSpc>
                <a:spcPct val="110000"/>
              </a:lnSpc>
              <a:buNone/>
              <a:tabLst>
                <a:tab pos="0" algn="l"/>
              </a:tabLst>
            </a:pP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37" name="Picture 7"/>
          <p:cNvPicPr/>
          <p:nvPr/>
        </p:nvPicPr>
        <p:blipFill>
          <a:blip r:embed="rId3"/>
          <a:stretch/>
        </p:blipFill>
        <p:spPr>
          <a:xfrm>
            <a:off x="2667960" y="2102040"/>
            <a:ext cx="5821920" cy="4277520"/>
          </a:xfrm>
          <a:prstGeom prst="rect">
            <a:avLst/>
          </a:prstGeom>
          <a:ln w="0">
            <a:noFill/>
          </a:ln>
        </p:spPr>
      </p:pic>
      <p:sp>
        <p:nvSpPr>
          <p:cNvPr id="238" name="CustomShape 2"/>
          <p:cNvSpPr/>
          <p:nvPr/>
        </p:nvSpPr>
        <p:spPr>
          <a:xfrm>
            <a:off x="323640" y="2320200"/>
            <a:ext cx="3688200" cy="2878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10000"/>
              </a:lnSpc>
              <a:buNone/>
              <a:tabLst>
                <a:tab pos="0" algn="l"/>
              </a:tabLst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0000"/>
              </a:lnSpc>
              <a:buNone/>
              <a:tabLst>
                <a:tab pos="0" algn="l"/>
              </a:tabLst>
            </a:pPr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  <a:p>
            <a:pPr marL="285840" indent="-285840">
              <a:lnSpc>
                <a:spcPct val="11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Sehr umfangreiche,</a:t>
            </a:r>
            <a:br>
              <a:rPr sz="1600"/>
            </a:br>
            <a:r>
              <a:rPr lang="de-DE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ansprechende Seite mit</a:t>
            </a:r>
            <a:br>
              <a:rPr sz="1600"/>
            </a:br>
            <a:r>
              <a:rPr lang="de-DE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sehr vielen Erfahrungs-</a:t>
            </a:r>
            <a:br>
              <a:rPr sz="1600"/>
            </a:br>
            <a:r>
              <a:rPr lang="de-DE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berichten und</a:t>
            </a:r>
            <a:br>
              <a:rPr sz="1600"/>
            </a:br>
            <a:r>
              <a:rPr lang="de-DE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gebündelter </a:t>
            </a:r>
            <a:br>
              <a:rPr sz="1600"/>
            </a:br>
            <a:r>
              <a:rPr lang="de-DE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Information</a:t>
            </a:r>
            <a:br>
              <a:rPr sz="1800"/>
            </a:br>
            <a:r>
              <a:rPr lang="de-DE" sz="1600" b="1" u="sng" strike="noStrike" spc="-1">
                <a:solidFill>
                  <a:srgbClr val="000000"/>
                </a:solidFill>
                <a:uFill>
                  <a:solidFill>
                    <a:srgbClr val="009AD1"/>
                  </a:solidFill>
                </a:uFill>
                <a:latin typeface="Arial"/>
                <a:ea typeface="DejaVu Sans"/>
              </a:rPr>
              <a:t> </a:t>
            </a:r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  <a:p>
            <a:pPr marL="450000">
              <a:lnSpc>
                <a:spcPct val="110000"/>
              </a:lnSpc>
              <a:buNone/>
              <a:tabLst>
                <a:tab pos="0" algn="l"/>
              </a:tabLst>
            </a:pPr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>
          <a:xfrm>
            <a:off x="324000" y="404640"/>
            <a:ext cx="6333840" cy="432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>
              <a:lnSpc>
                <a:spcPct val="95000"/>
              </a:lnSpc>
              <a:buNone/>
            </a:pPr>
            <a:r>
              <a:rPr lang="de-DE" sz="2000" b="1" u="sng" strike="noStrike" spc="-1">
                <a:solidFill>
                  <a:srgbClr val="000000"/>
                </a:solidFill>
                <a:uFill>
                  <a:solidFill>
                    <a:srgbClr val="009AD1"/>
                  </a:solidFill>
                </a:uFill>
                <a:latin typeface="Arial"/>
                <a:ea typeface="DejaVu Sans"/>
              </a:rPr>
              <a:t>Wo anfangen (zu suchen)?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0" name="CustomShape 3"/>
          <p:cNvSpPr/>
          <p:nvPr/>
        </p:nvSpPr>
        <p:spPr>
          <a:xfrm>
            <a:off x="2484360" y="6453360"/>
            <a:ext cx="3094200" cy="21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241" name="CustomShape 4"/>
          <p:cNvSpPr/>
          <p:nvPr/>
        </p:nvSpPr>
        <p:spPr>
          <a:xfrm>
            <a:off x="1403280" y="6453360"/>
            <a:ext cx="935280" cy="21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242" name="CustomShape 3"/>
          <p:cNvSpPr/>
          <p:nvPr/>
        </p:nvSpPr>
        <p:spPr>
          <a:xfrm>
            <a:off x="2629440" y="6526440"/>
            <a:ext cx="3094200" cy="21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54000" anchor="b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700" b="1" strike="noStrike" spc="-1">
                <a:solidFill>
                  <a:srgbClr val="000000"/>
                </a:solidFill>
                <a:latin typeface="Arial"/>
                <a:ea typeface="DejaVu Sans"/>
              </a:rPr>
              <a:t>Erasmus+ Partneruniversitäten LitLing</a:t>
            </a:r>
            <a:endParaRPr lang="de-DE" sz="7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43" name="Picture 5"/>
          <p:cNvPicPr/>
          <p:nvPr/>
        </p:nvPicPr>
        <p:blipFill>
          <a:blip r:embed="rId3"/>
          <a:stretch/>
        </p:blipFill>
        <p:spPr>
          <a:xfrm>
            <a:off x="130680" y="231120"/>
            <a:ext cx="6107760" cy="6184800"/>
          </a:xfrm>
          <a:prstGeom prst="rect">
            <a:avLst/>
          </a:prstGeom>
          <a:ln w="0">
            <a:noFill/>
          </a:ln>
        </p:spPr>
      </p:pic>
      <p:pic>
        <p:nvPicPr>
          <p:cNvPr id="244" name="Picture 8"/>
          <p:cNvPicPr/>
          <p:nvPr/>
        </p:nvPicPr>
        <p:blipFill>
          <a:blip r:embed="rId4"/>
          <a:stretch/>
        </p:blipFill>
        <p:spPr>
          <a:xfrm>
            <a:off x="2371680" y="0"/>
            <a:ext cx="6771600" cy="6857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>
          <a:xfrm>
            <a:off x="7935840" y="6518520"/>
            <a:ext cx="883440" cy="9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774"/>
              </a:lnSpc>
              <a:buNone/>
            </a:pPr>
            <a:r>
              <a:rPr lang="de-DE" sz="700" b="1" strike="noStrike" spc="-7">
                <a:solidFill>
                  <a:srgbClr val="000000"/>
                </a:solidFill>
                <a:latin typeface="Arial"/>
                <a:ea typeface="DejaVu Sans"/>
              </a:rPr>
              <a:t>Universität</a:t>
            </a:r>
            <a:r>
              <a:rPr lang="de-DE" sz="700" b="1" strike="noStrike" spc="-52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700" b="1" strike="noStrike" spc="-7">
                <a:solidFill>
                  <a:srgbClr val="000000"/>
                </a:solidFill>
                <a:latin typeface="Arial"/>
                <a:ea typeface="DejaVu Sans"/>
              </a:rPr>
              <a:t>Konstanz</a:t>
            </a:r>
            <a:endParaRPr lang="de-DE" sz="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6" name="CustomShape 2"/>
          <p:cNvSpPr/>
          <p:nvPr/>
        </p:nvSpPr>
        <p:spPr>
          <a:xfrm>
            <a:off x="0" y="360"/>
            <a:ext cx="9142920" cy="6856920"/>
          </a:xfrm>
          <a:custGeom>
            <a:avLst/>
            <a:gdLst>
              <a:gd name="textAreaLeft" fmla="*/ 0 w 9142920"/>
              <a:gd name="textAreaRight" fmla="*/ 9143640 w 9142920"/>
              <a:gd name="textAreaTop" fmla="*/ 0 h 6856920"/>
              <a:gd name="textAreaBottom" fmla="*/ 6857640 h 6856920"/>
            </a:gdLst>
            <a:ahLst/>
            <a:cxnLst/>
            <a:rect l="textAreaLeft" t="textAreaTop" r="textAreaRight" b="textAreaBottom"/>
            <a:pathLst>
              <a:path w="9144000" h="6858000">
                <a:moveTo>
                  <a:pt x="0" y="0"/>
                </a:moveTo>
                <a:lnTo>
                  <a:pt x="9143621" y="0"/>
                </a:lnTo>
                <a:lnTo>
                  <a:pt x="9143621" y="6857433"/>
                </a:lnTo>
                <a:lnTo>
                  <a:pt x="0" y="685743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247" name="CustomShape 3"/>
          <p:cNvSpPr/>
          <p:nvPr/>
        </p:nvSpPr>
        <p:spPr>
          <a:xfrm>
            <a:off x="6137640" y="679320"/>
            <a:ext cx="1224720" cy="45432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248" name="CustomShape 4"/>
          <p:cNvSpPr/>
          <p:nvPr/>
        </p:nvSpPr>
        <p:spPr>
          <a:xfrm>
            <a:off x="7583040" y="454320"/>
            <a:ext cx="901800" cy="90180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249" name="CustomShape 5"/>
          <p:cNvSpPr/>
          <p:nvPr/>
        </p:nvSpPr>
        <p:spPr>
          <a:xfrm>
            <a:off x="796986" y="1634487"/>
            <a:ext cx="6351960" cy="4544193"/>
          </a:xfrm>
          <a:prstGeom prst="rect">
            <a:avLst/>
          </a:pr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>
          <a:xfrm>
            <a:off x="7935840" y="6518520"/>
            <a:ext cx="883440" cy="9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774"/>
              </a:lnSpc>
              <a:buNone/>
            </a:pPr>
            <a:r>
              <a:rPr lang="de-DE" sz="700" b="1" strike="noStrike" spc="-7">
                <a:solidFill>
                  <a:srgbClr val="000000"/>
                </a:solidFill>
                <a:latin typeface="Arial"/>
                <a:ea typeface="DejaVu Sans"/>
              </a:rPr>
              <a:t>Universität</a:t>
            </a:r>
            <a:r>
              <a:rPr lang="de-DE" sz="700" b="1" strike="noStrike" spc="-52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700" b="1" strike="noStrike" spc="-7">
                <a:solidFill>
                  <a:srgbClr val="000000"/>
                </a:solidFill>
                <a:latin typeface="Arial"/>
                <a:ea typeface="DejaVu Sans"/>
              </a:rPr>
              <a:t>Konstanz</a:t>
            </a:r>
            <a:endParaRPr lang="de-DE" sz="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6" name="CustomShape 2"/>
          <p:cNvSpPr/>
          <p:nvPr/>
        </p:nvSpPr>
        <p:spPr>
          <a:xfrm>
            <a:off x="-148590" y="0"/>
            <a:ext cx="9142920" cy="6856920"/>
          </a:xfrm>
          <a:custGeom>
            <a:avLst/>
            <a:gdLst>
              <a:gd name="textAreaLeft" fmla="*/ 0 w 9142920"/>
              <a:gd name="textAreaRight" fmla="*/ 9143640 w 9142920"/>
              <a:gd name="textAreaTop" fmla="*/ 0 h 6856920"/>
              <a:gd name="textAreaBottom" fmla="*/ 6857640 h 6856920"/>
            </a:gdLst>
            <a:ahLst/>
            <a:cxnLst/>
            <a:rect l="textAreaLeft" t="textAreaTop" r="textAreaRight" b="textAreaBottom"/>
            <a:pathLst>
              <a:path w="9144000" h="6858000">
                <a:moveTo>
                  <a:pt x="0" y="0"/>
                </a:moveTo>
                <a:lnTo>
                  <a:pt x="9143621" y="0"/>
                </a:lnTo>
                <a:lnTo>
                  <a:pt x="9143621" y="6857433"/>
                </a:lnTo>
                <a:lnTo>
                  <a:pt x="0" y="685743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247" name="CustomShape 3"/>
          <p:cNvSpPr/>
          <p:nvPr/>
        </p:nvSpPr>
        <p:spPr>
          <a:xfrm>
            <a:off x="6137640" y="679320"/>
            <a:ext cx="1224720" cy="45432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248" name="CustomShape 4"/>
          <p:cNvSpPr/>
          <p:nvPr/>
        </p:nvSpPr>
        <p:spPr>
          <a:xfrm>
            <a:off x="7583040" y="454320"/>
            <a:ext cx="901800" cy="90180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250" name="CustomShape 6"/>
          <p:cNvSpPr/>
          <p:nvPr/>
        </p:nvSpPr>
        <p:spPr>
          <a:xfrm>
            <a:off x="323640" y="4045017"/>
            <a:ext cx="7828920" cy="217170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996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315"/>
              </a:spcBef>
              <a:buNone/>
            </a:pPr>
            <a:endParaRPr lang="de-DE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12600">
              <a:lnSpc>
                <a:spcPct val="100000"/>
              </a:lnSpc>
              <a:spcBef>
                <a:spcPts val="315"/>
              </a:spcBef>
              <a:buNone/>
            </a:pPr>
            <a:r>
              <a:rPr lang="de-DE" sz="2000" b="1" u="sng" strike="noStrike" spc="-7" dirty="0">
                <a:solidFill>
                  <a:srgbClr val="000000"/>
                </a:solidFill>
                <a:uFill>
                  <a:solidFill>
                    <a:srgbClr val="009AD1"/>
                  </a:solidFill>
                </a:uFill>
                <a:latin typeface="Arial"/>
                <a:ea typeface="DejaVu Sans"/>
              </a:rPr>
              <a:t>Katharina Arendt</a:t>
            </a:r>
            <a:br>
              <a:rPr lang="en-GB" sz="2000" spc="-7" dirty="0">
                <a:solidFill>
                  <a:srgbClr val="000000"/>
                </a:solidFill>
                <a:uFill>
                  <a:solidFill>
                    <a:srgbClr val="009AD1"/>
                  </a:solidFill>
                </a:uFill>
                <a:latin typeface="GillSans" panose="020B0A02020104020203" pitchFamily="34" charset="77"/>
                <a:ea typeface="DejaVu Sans"/>
              </a:rPr>
            </a:br>
            <a:r>
              <a:rPr lang="en-GB" sz="1600" b="0" i="0" u="none" strike="noStrike" dirty="0" err="1">
                <a:solidFill>
                  <a:srgbClr val="000000"/>
                </a:solidFill>
                <a:effectLst/>
              </a:rPr>
              <a:t>Koordination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</a:rPr>
              <a:t> für </a:t>
            </a:r>
            <a:r>
              <a:rPr lang="en-GB" sz="1600" b="0" i="0" u="none" strike="noStrike" dirty="0" err="1">
                <a:solidFill>
                  <a:srgbClr val="000000"/>
                </a:solidFill>
                <a:effectLst/>
              </a:rPr>
              <a:t>Auslandsmobilitäten</a:t>
            </a:r>
            <a:br>
              <a:rPr lang="en-GB" sz="1600" dirty="0">
                <a:solidFill>
                  <a:srgbClr val="000000"/>
                </a:solidFill>
              </a:rPr>
            </a:br>
            <a:r>
              <a:rPr lang="en-GB" sz="1600" b="0" i="0" u="none" strike="noStrike" dirty="0" err="1">
                <a:solidFill>
                  <a:srgbClr val="000000"/>
                </a:solidFill>
                <a:effectLst/>
              </a:rPr>
              <a:t>Mathematisch-Naturwissenschaftliche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1600" b="0" i="0" u="none" strike="noStrike" dirty="0" err="1">
                <a:solidFill>
                  <a:srgbClr val="000000"/>
                </a:solidFill>
                <a:effectLst/>
              </a:rPr>
              <a:t>Sektion</a:t>
            </a:r>
            <a:br>
              <a:rPr lang="en-GB" sz="1600" dirty="0"/>
            </a:br>
            <a:br>
              <a:rPr lang="en-GB" sz="1600" dirty="0"/>
            </a:br>
            <a:r>
              <a:rPr lang="en-GB" sz="1600" u="sng" spc="-7" dirty="0">
                <a:solidFill>
                  <a:srgbClr val="0000FF"/>
                </a:solidFill>
                <a:uFill>
                  <a:solidFill>
                    <a:srgbClr val="009AD1"/>
                  </a:solidFill>
                </a:uFill>
                <a:latin typeface="Arial"/>
              </a:rPr>
              <a:t>E-Mail: </a:t>
            </a:r>
            <a:r>
              <a:rPr lang="en-GB" sz="1600" u="sng" spc="-7" dirty="0">
                <a:solidFill>
                  <a:srgbClr val="0000FF"/>
                </a:solidFill>
                <a:uFill>
                  <a:solidFill>
                    <a:srgbClr val="009AD1"/>
                  </a:solidFill>
                </a:uFill>
                <a:latin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erasmus.math-nat@uni-konstanz.de</a:t>
            </a:r>
            <a:br>
              <a:rPr lang="en-GB" sz="1600" dirty="0"/>
            </a:br>
            <a:r>
              <a:rPr lang="en-GB" sz="1600" spc="-1" dirty="0">
                <a:solidFill>
                  <a:srgbClr val="000000"/>
                </a:solidFill>
                <a:latin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https://www.uni-konstanz.de/universitaet/sektionen-und-fachbereiche/mathematisch-naturwissenschaftliche-sektion/international-sektion-i/&gt;</a:t>
            </a:r>
            <a:endParaRPr lang="de-DE" sz="16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CustomShape 6">
            <a:extLst>
              <a:ext uri="{FF2B5EF4-FFF2-40B4-BE49-F238E27FC236}">
                <a16:creationId xmlns:a16="http://schemas.microsoft.com/office/drawing/2014/main" id="{BB911F9E-E36D-1B1C-1E84-1C33DFFE021B}"/>
              </a:ext>
            </a:extLst>
          </p:cNvPr>
          <p:cNvSpPr/>
          <p:nvPr/>
        </p:nvSpPr>
        <p:spPr>
          <a:xfrm>
            <a:off x="323640" y="1235945"/>
            <a:ext cx="7828920" cy="238714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996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315"/>
              </a:spcBef>
              <a:buNone/>
            </a:pPr>
            <a:endParaRPr lang="de-DE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12600">
              <a:lnSpc>
                <a:spcPct val="100000"/>
              </a:lnSpc>
              <a:spcBef>
                <a:spcPts val="315"/>
              </a:spcBef>
              <a:buNone/>
            </a:pPr>
            <a:r>
              <a:rPr lang="de-DE" sz="2000" b="1" u="sng" strike="noStrike" spc="-7" dirty="0">
                <a:solidFill>
                  <a:srgbClr val="000000"/>
                </a:solidFill>
                <a:uFill>
                  <a:solidFill>
                    <a:srgbClr val="009AD1"/>
                  </a:solidFill>
                </a:uFill>
                <a:latin typeface="Arial"/>
                <a:ea typeface="DejaVu Sans"/>
              </a:rPr>
              <a:t>Melanie</a:t>
            </a:r>
            <a:r>
              <a:rPr lang="de-DE" sz="2000" b="1" u="sng" strike="noStrike" spc="-15" dirty="0">
                <a:solidFill>
                  <a:srgbClr val="000000"/>
                </a:solidFill>
                <a:uFill>
                  <a:solidFill>
                    <a:srgbClr val="009AD1"/>
                  </a:solidFill>
                </a:uFill>
                <a:latin typeface="Arial"/>
                <a:ea typeface="DejaVu Sans"/>
              </a:rPr>
              <a:t> </a:t>
            </a:r>
            <a:r>
              <a:rPr lang="de-DE" sz="2000" b="1" u="sng" strike="noStrike" spc="-7" dirty="0">
                <a:solidFill>
                  <a:srgbClr val="000000"/>
                </a:solidFill>
                <a:uFill>
                  <a:solidFill>
                    <a:srgbClr val="009AD1"/>
                  </a:solidFill>
                </a:uFill>
                <a:latin typeface="Arial"/>
                <a:ea typeface="DejaVu Sans"/>
              </a:rPr>
              <a:t>Hochstätter</a:t>
            </a:r>
            <a:endParaRPr lang="de-DE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12600">
              <a:lnSpc>
                <a:spcPct val="100000"/>
              </a:lnSpc>
              <a:spcBef>
                <a:spcPts val="215"/>
              </a:spcBef>
              <a:buNone/>
            </a:pPr>
            <a:r>
              <a:rPr lang="de-DE" sz="16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Erasmus+ und Internationalisierungskoordination Geisteswissenschaftliche</a:t>
            </a:r>
            <a:r>
              <a:rPr lang="de-DE" sz="1600" b="0" strike="noStrike" spc="43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6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Sektion</a:t>
            </a: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12600">
              <a:lnSpc>
                <a:spcPct val="100000"/>
              </a:lnSpc>
              <a:spcBef>
                <a:spcPts val="6"/>
              </a:spcBef>
              <a:buNone/>
            </a:pP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12600">
              <a:lnSpc>
                <a:spcPts val="2690"/>
              </a:lnSpc>
              <a:spcBef>
                <a:spcPts val="65"/>
              </a:spcBef>
              <a:buNone/>
            </a:pPr>
            <a:r>
              <a:rPr lang="de-DE" sz="16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Sprechzeiten: Montags 10-11:30 Uhr un</a:t>
            </a:r>
            <a:r>
              <a:rPr lang="de-DE" sz="1600" spc="-7" dirty="0">
                <a:solidFill>
                  <a:srgbClr val="000000"/>
                </a:solidFill>
                <a:latin typeface="Arial"/>
                <a:ea typeface="DejaVu Sans"/>
              </a:rPr>
              <a:t>d nach Vereinbarung</a:t>
            </a:r>
          </a:p>
          <a:p>
            <a:pPr marL="12600">
              <a:lnSpc>
                <a:spcPct val="100000"/>
              </a:lnSpc>
              <a:spcBef>
                <a:spcPts val="289"/>
              </a:spcBef>
              <a:buNone/>
            </a:pPr>
            <a:r>
              <a:rPr lang="de-DE" sz="1600" b="0" u="sng" strike="noStrike" spc="-7" dirty="0">
                <a:solidFill>
                  <a:srgbClr val="0000FF"/>
                </a:solidFill>
                <a:uFill>
                  <a:solidFill>
                    <a:srgbClr val="009AD1"/>
                  </a:solidFill>
                </a:uFill>
                <a:latin typeface="Arial"/>
                <a:ea typeface="DejaVu Sans"/>
                <a:hlinkClick r:id="rId6"/>
              </a:rPr>
              <a:t>E-Mail: erasmus.humanities@uni-konstanz.de</a:t>
            </a:r>
            <a:endParaRPr lang="de-DE" sz="1600" b="0" u="sng" strike="noStrike" spc="-7" dirty="0">
              <a:solidFill>
                <a:srgbClr val="0000FF"/>
              </a:solidFill>
              <a:uFill>
                <a:solidFill>
                  <a:srgbClr val="009AD1"/>
                </a:solidFill>
              </a:uFill>
              <a:latin typeface="Arial"/>
              <a:ea typeface="DejaVu Sans"/>
            </a:endParaRPr>
          </a:p>
          <a:p>
            <a:pPr marL="12600">
              <a:lnSpc>
                <a:spcPct val="100000"/>
              </a:lnSpc>
              <a:spcBef>
                <a:spcPts val="289"/>
              </a:spcBef>
              <a:buNone/>
            </a:pPr>
            <a:r>
              <a:rPr lang="de-DE" sz="1600" b="0" strike="noStrike" spc="-1" dirty="0">
                <a:solidFill>
                  <a:srgbClr val="000000"/>
                </a:solidFill>
                <a:latin typeface="Calibri"/>
              </a:rPr>
              <a:t>https://</a:t>
            </a:r>
            <a:r>
              <a:rPr lang="de-DE" sz="1600" b="0" strike="noStrike" spc="-1" dirty="0" err="1">
                <a:solidFill>
                  <a:srgbClr val="000000"/>
                </a:solidFill>
                <a:latin typeface="Calibri"/>
              </a:rPr>
              <a:t>www.uni-konstanz.de</a:t>
            </a:r>
            <a:r>
              <a:rPr lang="de-DE" sz="1600" b="0" strike="noStrike" spc="-1" dirty="0">
                <a:solidFill>
                  <a:srgbClr val="000000"/>
                </a:solidFill>
                <a:latin typeface="Calibri"/>
              </a:rPr>
              <a:t>/international-</a:t>
            </a:r>
            <a:r>
              <a:rPr lang="de-DE" sz="1600" b="0" strike="noStrike" spc="-1" dirty="0" err="1">
                <a:solidFill>
                  <a:srgbClr val="000000"/>
                </a:solidFill>
                <a:latin typeface="Calibri"/>
              </a:rPr>
              <a:t>participation</a:t>
            </a:r>
            <a:r>
              <a:rPr lang="de-DE" sz="1600" b="0" strike="noStrike" spc="-1" dirty="0">
                <a:solidFill>
                  <a:srgbClr val="000000"/>
                </a:solidFill>
                <a:latin typeface="Calibri"/>
              </a:rPr>
              <a:t>-und-</a:t>
            </a:r>
            <a:r>
              <a:rPr lang="de-DE" sz="1600" b="0" strike="noStrike" spc="-1" dirty="0" err="1">
                <a:solidFill>
                  <a:srgbClr val="000000"/>
                </a:solidFill>
                <a:latin typeface="Calibri"/>
              </a:rPr>
              <a:t>erasmus</a:t>
            </a:r>
            <a:r>
              <a:rPr lang="de-DE" sz="1600" b="0" strike="noStrike" spc="-1" dirty="0">
                <a:solidFill>
                  <a:srgbClr val="000000"/>
                </a:solidFill>
                <a:latin typeface="Calibri"/>
              </a:rPr>
              <a:t>-</a:t>
            </a:r>
            <a:r>
              <a:rPr lang="de-DE" sz="1600" b="0" strike="noStrike" spc="-1" dirty="0" err="1">
                <a:solidFill>
                  <a:srgbClr val="000000"/>
                </a:solidFill>
                <a:latin typeface="Calibri"/>
              </a:rPr>
              <a:t>humanities</a:t>
            </a:r>
            <a:r>
              <a:rPr lang="de-DE" sz="1600" b="0" strike="noStrike" spc="-1" dirty="0">
                <a:solidFill>
                  <a:srgbClr val="000000"/>
                </a:solidFill>
                <a:latin typeface="Calibri"/>
              </a:rPr>
              <a:t>/</a:t>
            </a:r>
            <a:r>
              <a:rPr lang="de-DE" sz="1600" b="0" strike="noStrike" spc="-1" dirty="0" err="1">
                <a:solidFill>
                  <a:srgbClr val="000000"/>
                </a:solidFill>
                <a:latin typeface="Calibri"/>
              </a:rPr>
              <a:t>erasmus-humanities</a:t>
            </a:r>
            <a:r>
              <a:rPr lang="de-DE" sz="1600" b="0" strike="noStrike" spc="-1" dirty="0">
                <a:solidFill>
                  <a:srgbClr val="000000"/>
                </a:solidFill>
                <a:latin typeface="Calibri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697814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4345920" y="2044440"/>
            <a:ext cx="4557960" cy="345996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43" name="CustomShape 3"/>
          <p:cNvSpPr/>
          <p:nvPr/>
        </p:nvSpPr>
        <p:spPr>
          <a:xfrm>
            <a:off x="298440" y="6505920"/>
            <a:ext cx="99360" cy="110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960" rIns="0" bIns="0" anchor="t">
            <a:spAutoFit/>
          </a:bodyPr>
          <a:lstStyle/>
          <a:p>
            <a:pPr marL="25560">
              <a:lnSpc>
                <a:spcPct val="100000"/>
              </a:lnSpc>
              <a:spcBef>
                <a:spcPts val="31"/>
              </a:spcBef>
              <a:buNone/>
            </a:pPr>
            <a:fld id="{983DB660-BA8D-4803-83DD-36ADAF691594}" type="slidenum">
              <a:rPr lang="de-DE" sz="700" b="1" strike="noStrike" spc="-1">
                <a:solidFill>
                  <a:srgbClr val="000000"/>
                </a:solidFill>
                <a:latin typeface="Arial"/>
                <a:ea typeface="DejaVu Sans"/>
              </a:rPr>
              <a:t>3</a:t>
            </a:fld>
            <a:endParaRPr lang="de-DE" sz="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CustomShape 6"/>
          <p:cNvSpPr/>
          <p:nvPr/>
        </p:nvSpPr>
        <p:spPr>
          <a:xfrm>
            <a:off x="7923240" y="6505920"/>
            <a:ext cx="909000" cy="110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96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31"/>
              </a:spcBef>
              <a:buNone/>
            </a:pPr>
            <a:r>
              <a:rPr lang="de-DE" sz="700" b="1" strike="noStrike" spc="-7">
                <a:solidFill>
                  <a:srgbClr val="000000"/>
                </a:solidFill>
                <a:latin typeface="Arial"/>
                <a:ea typeface="DejaVu Sans"/>
              </a:rPr>
              <a:t>Universität</a:t>
            </a:r>
            <a:r>
              <a:rPr lang="de-DE" sz="700" b="1" strike="noStrike" spc="-35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700" b="1" strike="noStrike" spc="-7">
                <a:solidFill>
                  <a:srgbClr val="000000"/>
                </a:solidFill>
                <a:latin typeface="Arial"/>
                <a:ea typeface="DejaVu Sans"/>
              </a:rPr>
              <a:t>Konstanz</a:t>
            </a:r>
            <a:endParaRPr lang="de-DE" sz="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TextShape 15"/>
          <p:cNvSpPr/>
          <p:nvPr/>
        </p:nvSpPr>
        <p:spPr>
          <a:xfrm>
            <a:off x="298440" y="6505920"/>
            <a:ext cx="148320" cy="12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5560">
              <a:lnSpc>
                <a:spcPct val="100000"/>
              </a:lnSpc>
              <a:spcBef>
                <a:spcPts val="31"/>
              </a:spcBef>
              <a:buNone/>
            </a:pPr>
            <a:fld id="{026CA676-0970-4EAF-A98B-9AAC3BA5B2F2}" type="slidenum">
              <a:rPr lang="de-DE" sz="700" b="1" strike="noStrike" spc="-1">
                <a:solidFill>
                  <a:srgbClr val="000000"/>
                </a:solidFill>
                <a:latin typeface="Arial"/>
                <a:ea typeface="DejaVu Sans"/>
              </a:rPr>
              <a:t>3</a:t>
            </a:fld>
            <a:endParaRPr lang="de-DE" sz="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TextShape 4"/>
          <p:cNvSpPr/>
          <p:nvPr/>
        </p:nvSpPr>
        <p:spPr>
          <a:xfrm>
            <a:off x="372960" y="284040"/>
            <a:ext cx="6263640" cy="58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95000"/>
              </a:lnSpc>
              <a:buNone/>
            </a:pPr>
            <a:r>
              <a:rPr lang="de-DE" sz="2100" b="1" u="sng" strike="noStrike" spc="-32">
                <a:solidFill>
                  <a:srgbClr val="000000"/>
                </a:solidFill>
                <a:uFill>
                  <a:solidFill>
                    <a:srgbClr val="009AD1"/>
                  </a:solidFill>
                </a:uFill>
                <a:latin typeface="Arial"/>
                <a:ea typeface="DejaVu Sans"/>
              </a:rPr>
              <a:t>Inhalt / Agenda</a:t>
            </a:r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5000"/>
              </a:lnSpc>
              <a:buNone/>
            </a:pPr>
            <a:br>
              <a:rPr sz="2100"/>
            </a:br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CustomShape 2"/>
          <p:cNvSpPr/>
          <p:nvPr/>
        </p:nvSpPr>
        <p:spPr>
          <a:xfrm>
            <a:off x="372960" y="1223280"/>
            <a:ext cx="4174920" cy="4101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343080" indent="-342000">
              <a:lnSpc>
                <a:spcPct val="110000"/>
              </a:lnSpc>
              <a:buClr>
                <a:srgbClr val="009AD1"/>
              </a:buClr>
              <a:buFont typeface="Arial"/>
              <a:buAutoNum type="arabicPeriod"/>
            </a:pPr>
            <a:r>
              <a:rPr lang="de-DE" sz="1600" b="1" strike="noStrike" spc="-1" dirty="0">
                <a:solidFill>
                  <a:srgbClr val="009AD1"/>
                </a:solidFill>
                <a:latin typeface="Arial"/>
                <a:ea typeface="DejaVu Sans"/>
              </a:rPr>
              <a:t>Praxisanteile im Lehramtsstudium</a:t>
            </a:r>
            <a:br>
              <a:rPr sz="1600" dirty="0"/>
            </a:br>
            <a:r>
              <a:rPr lang="de-DE" sz="1600" b="1" strike="noStrike" spc="-1" dirty="0">
                <a:solidFill>
                  <a:srgbClr val="009AD1"/>
                </a:solidFill>
                <a:latin typeface="Arial"/>
                <a:ea typeface="DejaVu Sans"/>
              </a:rPr>
              <a:t>(mit Auslandsoption) </a:t>
            </a:r>
            <a:br>
              <a:rPr sz="1800" dirty="0"/>
            </a:br>
            <a:r>
              <a:rPr lang="de-DE" sz="1600" b="1" strike="noStrike" spc="-1" dirty="0">
                <a:solidFill>
                  <a:srgbClr val="009AD1"/>
                </a:solidFill>
                <a:latin typeface="Arial"/>
                <a:ea typeface="DejaVu Sans"/>
              </a:rPr>
              <a:t> </a:t>
            </a: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000">
              <a:lnSpc>
                <a:spcPct val="110000"/>
              </a:lnSpc>
              <a:buClr>
                <a:srgbClr val="009AD1"/>
              </a:buClr>
              <a:buFont typeface="Arial"/>
              <a:buAutoNum type="arabicPeriod"/>
            </a:pPr>
            <a:r>
              <a:rPr lang="de-DE" sz="1600" b="1" strike="noStrike" spc="-1" dirty="0">
                <a:latin typeface="Arial"/>
                <a:ea typeface="DejaVu Sans"/>
              </a:rPr>
              <a:t>Fragen</a:t>
            </a:r>
            <a:br>
              <a:rPr sz="1800" dirty="0"/>
            </a:br>
            <a:r>
              <a:rPr lang="de-DE" sz="1600" b="1" strike="noStrike" spc="-1" dirty="0">
                <a:solidFill>
                  <a:srgbClr val="009AD1"/>
                </a:solidFill>
                <a:latin typeface="Arial"/>
                <a:ea typeface="DejaVu Sans"/>
              </a:rPr>
              <a:t> </a:t>
            </a: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000">
              <a:lnSpc>
                <a:spcPct val="110000"/>
              </a:lnSpc>
              <a:buClr>
                <a:srgbClr val="009AD1"/>
              </a:buClr>
              <a:buFont typeface="Arial"/>
              <a:buAutoNum type="arabicPeriod"/>
            </a:pPr>
            <a:r>
              <a:rPr lang="de-DE" sz="1600" b="1" strike="noStrike" spc="-1" dirty="0">
                <a:solidFill>
                  <a:srgbClr val="009AD1"/>
                </a:solidFill>
                <a:latin typeface="Arial"/>
                <a:ea typeface="DejaVu Sans"/>
              </a:rPr>
              <a:t>Das Fremdsprachenassistenzprogramm des PAD</a:t>
            </a:r>
          </a:p>
          <a:p>
            <a:pPr marL="343080" indent="-342000">
              <a:lnSpc>
                <a:spcPct val="110000"/>
              </a:lnSpc>
              <a:buClr>
                <a:srgbClr val="009AD1"/>
              </a:buClr>
              <a:buFont typeface="Arial"/>
              <a:buAutoNum type="arabicPeriod"/>
            </a:pPr>
            <a:endParaRPr lang="de-DE" sz="1600" b="1" spc="-1" dirty="0">
              <a:solidFill>
                <a:srgbClr val="009AD1"/>
              </a:solidFill>
              <a:latin typeface="Arial"/>
              <a:ea typeface="DejaVu Sans"/>
            </a:endParaRPr>
          </a:p>
          <a:p>
            <a:pPr marL="343080" indent="-342000">
              <a:lnSpc>
                <a:spcPct val="110000"/>
              </a:lnSpc>
              <a:buClr>
                <a:srgbClr val="009AD1"/>
              </a:buClr>
              <a:buFont typeface="Arial"/>
              <a:buAutoNum type="arabicPeriod"/>
            </a:pPr>
            <a:r>
              <a:rPr lang="de-DE" sz="1600" b="1" strike="noStrike" spc="-1" dirty="0">
                <a:latin typeface="Arial"/>
                <a:ea typeface="DejaVu Sans"/>
              </a:rPr>
              <a:t>Fragen</a:t>
            </a:r>
            <a:endParaRPr lang="de-DE" sz="1600" spc="-1" dirty="0">
              <a:latin typeface="Calibri"/>
            </a:endParaRPr>
          </a:p>
          <a:p>
            <a:pPr marL="343080" indent="-342000">
              <a:lnSpc>
                <a:spcPct val="110000"/>
              </a:lnSpc>
              <a:buClr>
                <a:srgbClr val="009AD1"/>
              </a:buClr>
              <a:buFont typeface="Arial"/>
              <a:buAutoNum type="arabicPeriod"/>
            </a:pPr>
            <a:endParaRPr lang="de-DE" sz="1600" b="1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343080" indent="-342000">
              <a:lnSpc>
                <a:spcPct val="110000"/>
              </a:lnSpc>
              <a:buClr>
                <a:srgbClr val="009AD1"/>
              </a:buClr>
              <a:buFont typeface="Arial"/>
              <a:buAutoNum type="arabicPeriod"/>
            </a:pPr>
            <a:r>
              <a:rPr lang="de-DE" sz="1600" b="1" strike="noStrike" spc="-1" dirty="0">
                <a:solidFill>
                  <a:srgbClr val="009AD1"/>
                </a:solidFill>
                <a:latin typeface="Arial"/>
                <a:ea typeface="DejaVu Sans"/>
              </a:rPr>
              <a:t>Fördermöglichkeiten für </a:t>
            </a:r>
            <a:br>
              <a:rPr lang="de-DE" sz="1600" dirty="0"/>
            </a:br>
            <a:r>
              <a:rPr lang="de-DE" sz="1600" b="1" strike="noStrike" spc="-1" dirty="0">
                <a:solidFill>
                  <a:srgbClr val="009AD1"/>
                </a:solidFill>
                <a:latin typeface="Arial"/>
                <a:ea typeface="DejaVu Sans"/>
              </a:rPr>
              <a:t>Praktika im Ausland</a:t>
            </a:r>
            <a:br>
              <a:rPr lang="de-DE" sz="1800" dirty="0"/>
            </a:br>
            <a:r>
              <a:rPr lang="de-DE" sz="1600" b="1" strike="noStrike" spc="-1" dirty="0">
                <a:solidFill>
                  <a:srgbClr val="009AD1"/>
                </a:solidFill>
                <a:latin typeface="Arial"/>
                <a:ea typeface="DejaVu Sans"/>
              </a:rPr>
              <a:t> </a:t>
            </a: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000">
              <a:lnSpc>
                <a:spcPct val="110000"/>
              </a:lnSpc>
              <a:buClr>
                <a:srgbClr val="009AD1"/>
              </a:buClr>
              <a:buFont typeface="Arial"/>
              <a:buAutoNum type="arabicPeriod"/>
            </a:pPr>
            <a:r>
              <a:rPr lang="de-DE" sz="1600" b="1" strike="noStrike" spc="-1" dirty="0">
                <a:latin typeface="Arial"/>
                <a:ea typeface="DejaVu Sans"/>
              </a:rPr>
              <a:t>Fragen</a:t>
            </a:r>
            <a:endParaRPr lang="de-DE" sz="1600" b="0" strike="noStrike" spc="-1" dirty="0">
              <a:latin typeface="Calibri"/>
            </a:endParaRPr>
          </a:p>
          <a:p>
            <a:pPr>
              <a:lnSpc>
                <a:spcPct val="110000"/>
              </a:lnSpc>
              <a:buNone/>
            </a:pP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5"/>
          <p:cNvSpPr/>
          <p:nvPr/>
        </p:nvSpPr>
        <p:spPr>
          <a:xfrm>
            <a:off x="7923240" y="6505920"/>
            <a:ext cx="909000" cy="110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96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31"/>
              </a:spcBef>
              <a:buNone/>
            </a:pPr>
            <a:r>
              <a:rPr lang="de-DE" sz="700" b="1" strike="noStrike" spc="-7">
                <a:solidFill>
                  <a:srgbClr val="000000"/>
                </a:solidFill>
                <a:latin typeface="Arial"/>
                <a:ea typeface="DejaVu Sans"/>
              </a:rPr>
              <a:t>Universität</a:t>
            </a:r>
            <a:r>
              <a:rPr lang="de-DE" sz="700" b="1" strike="noStrike" spc="-35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700" b="1" strike="noStrike" spc="-7">
                <a:solidFill>
                  <a:srgbClr val="000000"/>
                </a:solidFill>
                <a:latin typeface="Arial"/>
                <a:ea typeface="DejaVu Sans"/>
              </a:rPr>
              <a:t>Konstanz</a:t>
            </a:r>
            <a:endParaRPr lang="de-DE" sz="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TextShape 6"/>
          <p:cNvSpPr/>
          <p:nvPr/>
        </p:nvSpPr>
        <p:spPr>
          <a:xfrm>
            <a:off x="298440" y="6505920"/>
            <a:ext cx="148320" cy="12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5560">
              <a:lnSpc>
                <a:spcPct val="100000"/>
              </a:lnSpc>
              <a:spcBef>
                <a:spcPts val="31"/>
              </a:spcBef>
              <a:buNone/>
            </a:pPr>
            <a:fld id="{CD82E440-CCC1-4AFE-8701-149D8730EDA8}" type="slidenum">
              <a:rPr lang="de-DE" sz="700" b="1" strike="noStrike" spc="-1">
                <a:solidFill>
                  <a:srgbClr val="000000"/>
                </a:solidFill>
                <a:latin typeface="Arial"/>
                <a:ea typeface="DejaVu Sans"/>
              </a:rPr>
              <a:t>4</a:t>
            </a:fld>
            <a:endParaRPr lang="de-DE" sz="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TextShape 4"/>
          <p:cNvSpPr/>
          <p:nvPr/>
        </p:nvSpPr>
        <p:spPr>
          <a:xfrm>
            <a:off x="763560" y="2457000"/>
            <a:ext cx="7376760" cy="166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>
              <a:lnSpc>
                <a:spcPct val="95000"/>
              </a:lnSpc>
              <a:buNone/>
            </a:pPr>
            <a:r>
              <a:rPr lang="de-DE" sz="4400" b="1" u="sng" strike="noStrike" spc="-32">
                <a:solidFill>
                  <a:srgbClr val="000000"/>
                </a:solidFill>
                <a:uFill>
                  <a:solidFill>
                    <a:srgbClr val="009AD1"/>
                  </a:solidFill>
                </a:uFill>
                <a:latin typeface="Arial"/>
                <a:ea typeface="DejaVu Sans"/>
              </a:rPr>
              <a:t>Praxisanteile im Lehramtsstudium</a:t>
            </a:r>
            <a:br>
              <a:rPr sz="4400"/>
            </a:br>
            <a:r>
              <a:rPr lang="de-DE" sz="4400" b="1" u="sng" strike="noStrike" spc="-32">
                <a:solidFill>
                  <a:srgbClr val="000000"/>
                </a:solidFill>
                <a:uFill>
                  <a:solidFill>
                    <a:srgbClr val="009AD1"/>
                  </a:solidFill>
                </a:uFill>
                <a:latin typeface="Arial"/>
                <a:ea typeface="DejaVu Sans"/>
              </a:rPr>
              <a:t>(mit Auslandsoption)</a:t>
            </a: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5000"/>
              </a:lnSpc>
              <a:buNone/>
            </a:pPr>
            <a:br>
              <a:rPr sz="4400"/>
            </a:b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/>
          <p:nvPr/>
        </p:nvSpPr>
        <p:spPr>
          <a:xfrm>
            <a:off x="311040" y="367200"/>
            <a:ext cx="7611480" cy="1177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3120" rIns="0" bIns="0" anchor="t">
            <a:noAutofit/>
          </a:bodyPr>
          <a:lstStyle/>
          <a:p>
            <a:pPr marL="12600">
              <a:lnSpc>
                <a:spcPts val="2299"/>
              </a:lnSpc>
              <a:spcBef>
                <a:spcPts val="258"/>
              </a:spcBef>
              <a:buNone/>
            </a:pPr>
            <a:r>
              <a:rPr lang="de-DE" sz="2000" b="1" u="sng" strike="noStrike" spc="-7">
                <a:solidFill>
                  <a:srgbClr val="000000"/>
                </a:solidFill>
                <a:uFill>
                  <a:solidFill>
                    <a:srgbClr val="009AD1"/>
                  </a:solidFill>
                </a:uFill>
                <a:latin typeface="Arial"/>
                <a:ea typeface="DejaVu Sans"/>
              </a:rPr>
              <a:t>Betriebs- </a:t>
            </a:r>
            <a:r>
              <a:rPr lang="de-DE" sz="2000" b="1" u="sng" strike="noStrike" spc="-1">
                <a:solidFill>
                  <a:srgbClr val="000000"/>
                </a:solidFill>
                <a:uFill>
                  <a:solidFill>
                    <a:srgbClr val="009AD1"/>
                  </a:solidFill>
                </a:uFill>
                <a:latin typeface="Arial"/>
                <a:ea typeface="DejaVu Sans"/>
              </a:rPr>
              <a:t>oder </a:t>
            </a:r>
            <a:r>
              <a:rPr lang="de-DE" sz="2000" b="1" u="sng" strike="noStrike" spc="-7">
                <a:solidFill>
                  <a:srgbClr val="000000"/>
                </a:solidFill>
                <a:uFill>
                  <a:solidFill>
                    <a:srgbClr val="009AD1"/>
                  </a:solidFill>
                </a:uFill>
                <a:latin typeface="Arial"/>
                <a:ea typeface="DejaVu Sans"/>
              </a:rPr>
              <a:t>Sozialpraktikum </a:t>
            </a:r>
            <a:r>
              <a:rPr lang="de-DE" sz="2000" b="1" u="sng" strike="noStrike" spc="-1">
                <a:solidFill>
                  <a:srgbClr val="000000"/>
                </a:solidFill>
                <a:uFill>
                  <a:solidFill>
                    <a:srgbClr val="009AD1"/>
                  </a:solidFill>
                </a:uFill>
                <a:latin typeface="Arial"/>
                <a:ea typeface="DejaVu Sans"/>
              </a:rPr>
              <a:t>(BSP)</a:t>
            </a:r>
            <a:br>
              <a:rPr sz="2000"/>
            </a:b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12600">
              <a:lnSpc>
                <a:spcPts val="2299"/>
              </a:lnSpc>
              <a:spcBef>
                <a:spcPts val="258"/>
              </a:spcBef>
              <a:buNone/>
            </a:pPr>
            <a:r>
              <a:rPr lang="de-DE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➞ </a:t>
            </a:r>
            <a:r>
              <a:rPr lang="de-DE" sz="2000" b="1" strike="noStrike" spc="-7">
                <a:solidFill>
                  <a:srgbClr val="000000"/>
                </a:solidFill>
                <a:latin typeface="Arial"/>
                <a:ea typeface="DejaVu Sans"/>
              </a:rPr>
              <a:t>ist grundsätzlich </a:t>
            </a:r>
            <a:r>
              <a:rPr lang="de-DE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auch </a:t>
            </a:r>
            <a:r>
              <a:rPr lang="de-DE" sz="2000" b="1" strike="noStrike" spc="-7">
                <a:solidFill>
                  <a:srgbClr val="000000"/>
                </a:solidFill>
                <a:latin typeface="Arial"/>
                <a:ea typeface="DejaVu Sans"/>
              </a:rPr>
              <a:t>im Ausland</a:t>
            </a:r>
            <a:r>
              <a:rPr lang="de-DE" sz="2000" b="1" strike="noStrike" spc="-11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2000" b="1" strike="noStrike" spc="-7">
                <a:solidFill>
                  <a:srgbClr val="000000"/>
                </a:solidFill>
                <a:latin typeface="Arial"/>
                <a:ea typeface="DejaVu Sans"/>
              </a:rPr>
              <a:t>möglich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CustomShape 4"/>
          <p:cNvSpPr/>
          <p:nvPr/>
        </p:nvSpPr>
        <p:spPr>
          <a:xfrm>
            <a:off x="7923240" y="6505920"/>
            <a:ext cx="909000" cy="110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96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31"/>
              </a:spcBef>
              <a:buNone/>
            </a:pPr>
            <a:r>
              <a:rPr lang="de-DE" sz="700" b="1" strike="noStrike" spc="-7">
                <a:solidFill>
                  <a:srgbClr val="000000"/>
                </a:solidFill>
                <a:latin typeface="Arial"/>
                <a:ea typeface="DejaVu Sans"/>
              </a:rPr>
              <a:t>Universität</a:t>
            </a:r>
            <a:r>
              <a:rPr lang="de-DE" sz="700" b="1" strike="noStrike" spc="-35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700" b="1" strike="noStrike" spc="-7">
                <a:solidFill>
                  <a:srgbClr val="000000"/>
                </a:solidFill>
                <a:latin typeface="Arial"/>
                <a:ea typeface="DejaVu Sans"/>
              </a:rPr>
              <a:t>Konstanz</a:t>
            </a:r>
            <a:endParaRPr lang="de-DE" sz="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CustomShape 5"/>
          <p:cNvSpPr/>
          <p:nvPr/>
        </p:nvSpPr>
        <p:spPr>
          <a:xfrm>
            <a:off x="311040" y="1976040"/>
            <a:ext cx="8547120" cy="383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264960" indent="-251640">
              <a:lnSpc>
                <a:spcPct val="100000"/>
              </a:lnSpc>
              <a:spcBef>
                <a:spcPts val="99"/>
              </a:spcBef>
              <a:buClr>
                <a:srgbClr val="009AD1"/>
              </a:buClr>
              <a:buFont typeface="Symbol"/>
              <a:buChar char=""/>
              <a:tabLst>
                <a:tab pos="264240" algn="l"/>
                <a:tab pos="264960" algn="l"/>
              </a:tabLst>
            </a:pPr>
            <a:r>
              <a:rPr lang="de-DE" sz="1500" b="0" strike="noStrike" spc="-7">
                <a:solidFill>
                  <a:srgbClr val="000000"/>
                </a:solidFill>
                <a:latin typeface="Arial"/>
                <a:ea typeface="DejaVu Sans"/>
              </a:rPr>
              <a:t>BSP </a:t>
            </a:r>
            <a:r>
              <a:rPr lang="de-DE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ist </a:t>
            </a:r>
            <a:r>
              <a:rPr lang="de-DE" sz="1500" b="0" strike="noStrike" spc="-7">
                <a:solidFill>
                  <a:srgbClr val="000000"/>
                </a:solidFill>
                <a:latin typeface="Arial"/>
                <a:ea typeface="DejaVu Sans"/>
              </a:rPr>
              <a:t>Zulassungsvoraussetzung </a:t>
            </a:r>
            <a:r>
              <a:rPr lang="de-DE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zum </a:t>
            </a:r>
            <a:r>
              <a:rPr lang="de-DE" sz="1500" b="0" strike="noStrike" spc="-7">
                <a:solidFill>
                  <a:srgbClr val="000000"/>
                </a:solidFill>
                <a:latin typeface="Arial"/>
                <a:ea typeface="DejaVu Sans"/>
              </a:rPr>
              <a:t>Referendariat </a:t>
            </a:r>
            <a:r>
              <a:rPr lang="de-DE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an allgemeinbildenden </a:t>
            </a:r>
            <a:r>
              <a:rPr lang="de-DE" sz="1500" b="0" strike="noStrike" spc="-7">
                <a:solidFill>
                  <a:srgbClr val="000000"/>
                </a:solidFill>
                <a:latin typeface="Arial"/>
                <a:ea typeface="DejaVu Sans"/>
              </a:rPr>
              <a:t>Gymnasien </a:t>
            </a:r>
            <a:r>
              <a:rPr lang="de-DE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in</a:t>
            </a:r>
            <a:r>
              <a:rPr lang="de-DE" sz="1500" b="0" strike="noStrike" spc="43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500" b="0" strike="noStrike" spc="-7">
                <a:solidFill>
                  <a:srgbClr val="000000"/>
                </a:solidFill>
                <a:latin typeface="Arial"/>
                <a:ea typeface="DejaVu Sans"/>
              </a:rPr>
              <a:t>BaWü</a:t>
            </a:r>
            <a:endParaRPr lang="de-DE" sz="15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None/>
              <a:tabLst>
                <a:tab pos="264240" algn="l"/>
                <a:tab pos="264960" algn="l"/>
              </a:tabLst>
            </a:pPr>
            <a:endParaRPr lang="de-DE" sz="1500" b="0" strike="noStrike" spc="-1">
              <a:solidFill>
                <a:srgbClr val="000000"/>
              </a:solidFill>
              <a:latin typeface="Calibri"/>
            </a:endParaRPr>
          </a:p>
          <a:p>
            <a:pPr marL="714960" lvl="1" indent="-251640">
              <a:lnSpc>
                <a:spcPct val="100000"/>
              </a:lnSpc>
              <a:buClr>
                <a:srgbClr val="009AD1"/>
              </a:buClr>
              <a:buFont typeface="Symbol"/>
              <a:buChar char=""/>
              <a:tabLst>
                <a:tab pos="714240" algn="l"/>
                <a:tab pos="714960" algn="l"/>
              </a:tabLst>
            </a:pPr>
            <a:r>
              <a:rPr lang="de-DE" sz="1500" b="0" strike="noStrike" spc="-7">
                <a:solidFill>
                  <a:srgbClr val="000000"/>
                </a:solidFill>
                <a:latin typeface="Arial"/>
                <a:ea typeface="DejaVu Sans"/>
              </a:rPr>
              <a:t>Ausnahme </a:t>
            </a:r>
            <a:r>
              <a:rPr lang="de-DE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bei </a:t>
            </a:r>
            <a:r>
              <a:rPr lang="de-DE" sz="1500" b="0" strike="noStrike" spc="-7">
                <a:solidFill>
                  <a:srgbClr val="000000"/>
                </a:solidFill>
                <a:latin typeface="Arial"/>
                <a:ea typeface="DejaVu Sans"/>
              </a:rPr>
              <a:t>Fächerkombination </a:t>
            </a:r>
            <a:r>
              <a:rPr lang="de-DE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mit </a:t>
            </a:r>
            <a:r>
              <a:rPr lang="de-DE" sz="1500" b="0" strike="noStrike" spc="-7">
                <a:solidFill>
                  <a:srgbClr val="000000"/>
                </a:solidFill>
                <a:latin typeface="Arial"/>
                <a:ea typeface="DejaVu Sans"/>
              </a:rPr>
              <a:t>Fach Sport: </a:t>
            </a:r>
            <a:r>
              <a:rPr lang="de-DE" sz="1500" b="0" u="sng" strike="noStrike" spc="-12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DejaVu Sans"/>
              </a:rPr>
              <a:t>Vereins</a:t>
            </a:r>
            <a:r>
              <a:rPr lang="de-DE" sz="1500" b="0" strike="noStrike" spc="-12">
                <a:solidFill>
                  <a:srgbClr val="000000"/>
                </a:solidFill>
                <a:latin typeface="Arial"/>
                <a:ea typeface="DejaVu Sans"/>
              </a:rPr>
              <a:t>praktikum </a:t>
            </a:r>
            <a:r>
              <a:rPr lang="de-DE" sz="1500" b="0" strike="noStrike" spc="-7">
                <a:solidFill>
                  <a:srgbClr val="000000"/>
                </a:solidFill>
                <a:latin typeface="Arial"/>
                <a:ea typeface="DejaVu Sans"/>
              </a:rPr>
              <a:t>statt</a:t>
            </a:r>
            <a:r>
              <a:rPr lang="de-DE" sz="1500" b="0" strike="noStrike" spc="4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500" b="0" strike="noStrike" spc="-7">
                <a:solidFill>
                  <a:srgbClr val="000000"/>
                </a:solidFill>
                <a:latin typeface="Arial"/>
                <a:ea typeface="DejaVu Sans"/>
              </a:rPr>
              <a:t>BSP</a:t>
            </a:r>
            <a:endParaRPr lang="de-DE" sz="1500" b="0" strike="noStrike" spc="-1">
              <a:solidFill>
                <a:srgbClr val="000000"/>
              </a:solidFill>
              <a:latin typeface="Calibri"/>
            </a:endParaRPr>
          </a:p>
          <a:p>
            <a:pPr marL="714960" lvl="1" indent="-251640">
              <a:lnSpc>
                <a:spcPct val="100000"/>
              </a:lnSpc>
              <a:spcBef>
                <a:spcPts val="196"/>
              </a:spcBef>
              <a:buClr>
                <a:srgbClr val="009AD1"/>
              </a:buClr>
              <a:buFont typeface="Symbol"/>
              <a:buChar char=""/>
              <a:tabLst>
                <a:tab pos="714240" algn="l"/>
                <a:tab pos="714960" algn="l"/>
              </a:tabLst>
            </a:pPr>
            <a:r>
              <a:rPr lang="de-DE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Mit </a:t>
            </a:r>
            <a:r>
              <a:rPr lang="de-DE" sz="1500" b="0" strike="noStrike" spc="-7">
                <a:solidFill>
                  <a:srgbClr val="000000"/>
                </a:solidFill>
                <a:latin typeface="Arial"/>
                <a:ea typeface="DejaVu Sans"/>
              </a:rPr>
              <a:t>Fächern Politik, Informatik, Wirtschaft </a:t>
            </a:r>
            <a:r>
              <a:rPr lang="de-DE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oder </a:t>
            </a:r>
            <a:r>
              <a:rPr lang="de-DE" sz="1500" b="0" strike="noStrike" spc="-7">
                <a:solidFill>
                  <a:srgbClr val="000000"/>
                </a:solidFill>
                <a:latin typeface="Arial"/>
                <a:ea typeface="DejaVu Sans"/>
              </a:rPr>
              <a:t>Geographie </a:t>
            </a:r>
            <a:r>
              <a:rPr lang="de-DE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ist </a:t>
            </a:r>
            <a:r>
              <a:rPr lang="de-DE" sz="1500" b="0" u="sng" strike="noStrike" spc="-7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DejaVu Sans"/>
              </a:rPr>
              <a:t>Betriebs</a:t>
            </a:r>
            <a:r>
              <a:rPr lang="de-DE" sz="1500" b="0" strike="noStrike" spc="-7">
                <a:solidFill>
                  <a:srgbClr val="000000"/>
                </a:solidFill>
                <a:latin typeface="Arial"/>
                <a:ea typeface="DejaVu Sans"/>
              </a:rPr>
              <a:t>praktikum</a:t>
            </a:r>
            <a:r>
              <a:rPr lang="de-DE" sz="1500" b="0" strike="noStrike" spc="117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500" b="0" strike="noStrike" spc="-7">
                <a:solidFill>
                  <a:srgbClr val="000000"/>
                </a:solidFill>
                <a:latin typeface="Arial"/>
                <a:ea typeface="DejaVu Sans"/>
              </a:rPr>
              <a:t>erforderlich</a:t>
            </a:r>
            <a:endParaRPr lang="de-DE" sz="15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None/>
              <a:tabLst>
                <a:tab pos="714240" algn="l"/>
                <a:tab pos="714960" algn="l"/>
              </a:tabLst>
            </a:pPr>
            <a:endParaRPr lang="de-DE" sz="1500" b="0" strike="noStrike" spc="-1">
              <a:solidFill>
                <a:srgbClr val="000000"/>
              </a:solidFill>
              <a:latin typeface="Calibri"/>
            </a:endParaRPr>
          </a:p>
          <a:p>
            <a:pPr marL="264960" indent="-251640">
              <a:lnSpc>
                <a:spcPct val="110000"/>
              </a:lnSpc>
              <a:buClr>
                <a:srgbClr val="009AD1"/>
              </a:buClr>
              <a:buFont typeface="Arial"/>
              <a:buChar char="−"/>
              <a:tabLst>
                <a:tab pos="264240" algn="l"/>
                <a:tab pos="264960" algn="l"/>
              </a:tabLst>
            </a:pPr>
            <a:r>
              <a:rPr lang="de-DE" sz="1500" b="0" strike="noStrike" spc="-7">
                <a:solidFill>
                  <a:srgbClr val="000000"/>
                </a:solidFill>
                <a:latin typeface="Arial"/>
                <a:ea typeface="DejaVu Sans"/>
              </a:rPr>
              <a:t>Praktikum </a:t>
            </a:r>
            <a:r>
              <a:rPr lang="de-DE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von mind. 4 </a:t>
            </a:r>
            <a:r>
              <a:rPr lang="de-DE" sz="1500" b="0" strike="noStrike" spc="-12">
                <a:solidFill>
                  <a:srgbClr val="000000"/>
                </a:solidFill>
                <a:latin typeface="Arial"/>
                <a:ea typeface="DejaVu Sans"/>
              </a:rPr>
              <a:t>Wochen </a:t>
            </a:r>
            <a:r>
              <a:rPr lang="de-DE" sz="1500" b="0" strike="noStrike" spc="-15">
                <a:solidFill>
                  <a:srgbClr val="000000"/>
                </a:solidFill>
                <a:latin typeface="Arial"/>
                <a:ea typeface="DejaVu Sans"/>
              </a:rPr>
              <a:t>Vollzeit </a:t>
            </a:r>
            <a:r>
              <a:rPr lang="de-DE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am </a:t>
            </a:r>
            <a:r>
              <a:rPr lang="de-DE" sz="1500" b="0" strike="noStrike" spc="-7">
                <a:solidFill>
                  <a:srgbClr val="000000"/>
                </a:solidFill>
                <a:latin typeface="Arial"/>
                <a:ea typeface="DejaVu Sans"/>
              </a:rPr>
              <a:t>Stück </a:t>
            </a:r>
            <a:r>
              <a:rPr lang="de-DE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in einem </a:t>
            </a:r>
            <a:r>
              <a:rPr lang="de-DE" sz="1500" b="0" strike="noStrike" spc="-7">
                <a:solidFill>
                  <a:srgbClr val="000000"/>
                </a:solidFill>
                <a:latin typeface="Arial"/>
                <a:ea typeface="DejaVu Sans"/>
              </a:rPr>
              <a:t>Betrieb </a:t>
            </a:r>
            <a:r>
              <a:rPr lang="de-DE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oder im sozialen </a:t>
            </a:r>
            <a:r>
              <a:rPr lang="de-DE" sz="1500" b="0" strike="noStrike" spc="-7">
                <a:solidFill>
                  <a:srgbClr val="000000"/>
                </a:solidFill>
                <a:latin typeface="Arial"/>
                <a:ea typeface="DejaVu Sans"/>
              </a:rPr>
              <a:t>Bereich </a:t>
            </a:r>
            <a:r>
              <a:rPr lang="de-DE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mit  </a:t>
            </a:r>
            <a:r>
              <a:rPr lang="de-DE" sz="1500" b="0" strike="noStrike" spc="-7">
                <a:solidFill>
                  <a:srgbClr val="000000"/>
                </a:solidFill>
                <a:latin typeface="Arial"/>
                <a:ea typeface="DejaVu Sans"/>
              </a:rPr>
              <a:t>Kindern </a:t>
            </a:r>
            <a:r>
              <a:rPr lang="de-DE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oder Jugendlichen </a:t>
            </a:r>
            <a:r>
              <a:rPr lang="de-DE" sz="1500" b="0" u="sng" strike="noStrike" spc="-7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DejaVu Sans"/>
              </a:rPr>
              <a:t>außerhalb</a:t>
            </a:r>
            <a:r>
              <a:rPr lang="de-DE" sz="1500" b="0" strike="noStrike" spc="-7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des schulischen</a:t>
            </a:r>
            <a:r>
              <a:rPr lang="de-DE" sz="1500" b="0" strike="noStrike" spc="-2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500" b="0" strike="noStrike" spc="-7">
                <a:solidFill>
                  <a:srgbClr val="000000"/>
                </a:solidFill>
                <a:latin typeface="Arial"/>
                <a:ea typeface="DejaVu Sans"/>
              </a:rPr>
              <a:t>Bereichs</a:t>
            </a:r>
            <a:endParaRPr lang="de-DE" sz="15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None/>
              <a:tabLst>
                <a:tab pos="264240" algn="l"/>
                <a:tab pos="264960" algn="l"/>
              </a:tabLst>
            </a:pPr>
            <a:endParaRPr lang="de-DE" sz="1500" b="0" strike="noStrike" spc="-1">
              <a:solidFill>
                <a:srgbClr val="000000"/>
              </a:solidFill>
              <a:latin typeface="Calibri"/>
            </a:endParaRPr>
          </a:p>
          <a:p>
            <a:pPr marL="264960" indent="-251640">
              <a:lnSpc>
                <a:spcPct val="100000"/>
              </a:lnSpc>
              <a:buClr>
                <a:srgbClr val="009AD1"/>
              </a:buClr>
              <a:buFont typeface="Arial"/>
              <a:buChar char="−"/>
              <a:tabLst>
                <a:tab pos="264240" algn="l"/>
                <a:tab pos="264960" algn="l"/>
              </a:tabLst>
            </a:pPr>
            <a:r>
              <a:rPr lang="de-DE" sz="1500" b="0" strike="noStrike" spc="-7">
                <a:solidFill>
                  <a:srgbClr val="000000"/>
                </a:solidFill>
                <a:latin typeface="Arial"/>
                <a:ea typeface="DejaVu Sans"/>
              </a:rPr>
              <a:t>Auf Antrag </a:t>
            </a:r>
            <a:r>
              <a:rPr lang="de-DE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können anerkannt</a:t>
            </a:r>
            <a:r>
              <a:rPr lang="de-DE" sz="1500" b="0" strike="noStrike" spc="-11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werden:</a:t>
            </a:r>
            <a:endParaRPr lang="de-DE" sz="1500" b="0" strike="noStrike" spc="-1">
              <a:solidFill>
                <a:srgbClr val="000000"/>
              </a:solidFill>
              <a:latin typeface="Calibri"/>
            </a:endParaRPr>
          </a:p>
          <a:p>
            <a:pPr marL="714960" lvl="1" indent="-251640">
              <a:lnSpc>
                <a:spcPct val="100000"/>
              </a:lnSpc>
              <a:spcBef>
                <a:spcPts val="215"/>
              </a:spcBef>
              <a:buClr>
                <a:srgbClr val="009AD1"/>
              </a:buClr>
              <a:buFont typeface="Arial"/>
              <a:buChar char="−"/>
              <a:tabLst>
                <a:tab pos="714240" algn="l"/>
                <a:tab pos="714960" algn="l"/>
              </a:tabLst>
            </a:pPr>
            <a:r>
              <a:rPr lang="de-DE" sz="1500" b="0" strike="noStrike" spc="-7">
                <a:solidFill>
                  <a:srgbClr val="000000"/>
                </a:solidFill>
                <a:latin typeface="Arial"/>
                <a:ea typeface="DejaVu Sans"/>
              </a:rPr>
              <a:t>Abgeschlossene Berufsausbildung</a:t>
            </a:r>
            <a:endParaRPr lang="de-DE" sz="1500" b="0" strike="noStrike" spc="-1">
              <a:solidFill>
                <a:srgbClr val="000000"/>
              </a:solidFill>
              <a:latin typeface="Calibri"/>
            </a:endParaRPr>
          </a:p>
          <a:p>
            <a:pPr marL="714960" lvl="1" indent="-251640">
              <a:lnSpc>
                <a:spcPct val="100000"/>
              </a:lnSpc>
              <a:spcBef>
                <a:spcPts val="190"/>
              </a:spcBef>
              <a:buClr>
                <a:srgbClr val="009AD1"/>
              </a:buClr>
              <a:buFont typeface="Arial"/>
              <a:buChar char="−"/>
              <a:tabLst>
                <a:tab pos="714240" algn="l"/>
                <a:tab pos="714960" algn="l"/>
              </a:tabLst>
            </a:pPr>
            <a:r>
              <a:rPr lang="de-DE" sz="1500" b="0" strike="noStrike" spc="-7">
                <a:solidFill>
                  <a:srgbClr val="000000"/>
                </a:solidFill>
                <a:latin typeface="Arial"/>
                <a:ea typeface="DejaVu Sans"/>
              </a:rPr>
              <a:t>Regelmäßige Tätigkeit </a:t>
            </a:r>
            <a:r>
              <a:rPr lang="de-DE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mind. 200 Stunden innerhalb eines</a:t>
            </a:r>
            <a:r>
              <a:rPr lang="de-DE" sz="1500" b="0" strike="noStrike" spc="-52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Jahres</a:t>
            </a:r>
            <a:endParaRPr lang="de-DE" sz="1500" b="0" strike="noStrike" spc="-1">
              <a:solidFill>
                <a:srgbClr val="000000"/>
              </a:solidFill>
              <a:latin typeface="Calibri"/>
            </a:endParaRPr>
          </a:p>
          <a:p>
            <a:pPr marL="714960" lvl="1" indent="-251640">
              <a:lnSpc>
                <a:spcPct val="100000"/>
              </a:lnSpc>
              <a:spcBef>
                <a:spcPts val="196"/>
              </a:spcBef>
              <a:buClr>
                <a:srgbClr val="009AD1"/>
              </a:buClr>
              <a:buFont typeface="Arial"/>
              <a:buChar char="−"/>
              <a:tabLst>
                <a:tab pos="714240" algn="l"/>
                <a:tab pos="714960" algn="l"/>
              </a:tabLst>
            </a:pPr>
            <a:r>
              <a:rPr lang="de-DE" sz="1500" b="0" strike="noStrike" spc="-7">
                <a:solidFill>
                  <a:srgbClr val="000000"/>
                </a:solidFill>
                <a:latin typeface="Arial"/>
                <a:ea typeface="DejaVu Sans"/>
              </a:rPr>
              <a:t>Ehrenamt </a:t>
            </a:r>
            <a:r>
              <a:rPr lang="de-DE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mind. 25 </a:t>
            </a:r>
            <a:r>
              <a:rPr lang="de-DE" sz="1500" b="0" strike="noStrike" spc="-46">
                <a:solidFill>
                  <a:srgbClr val="000000"/>
                </a:solidFill>
                <a:latin typeface="Arial"/>
                <a:ea typeface="DejaVu Sans"/>
              </a:rPr>
              <a:t>Tage </a:t>
            </a:r>
            <a:r>
              <a:rPr lang="de-DE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oder mindestens 200 Stunden</a:t>
            </a:r>
            <a:endParaRPr lang="de-DE" sz="15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None/>
              <a:tabLst>
                <a:tab pos="714240" algn="l"/>
                <a:tab pos="714960" algn="l"/>
              </a:tabLst>
            </a:pPr>
            <a:endParaRPr lang="de-DE" sz="1500" b="0" strike="noStrike" spc="-1">
              <a:solidFill>
                <a:srgbClr val="000000"/>
              </a:solidFill>
              <a:latin typeface="Calibri"/>
            </a:endParaRPr>
          </a:p>
          <a:p>
            <a:pPr marL="264960" indent="-251640">
              <a:lnSpc>
                <a:spcPct val="100000"/>
              </a:lnSpc>
              <a:buClr>
                <a:srgbClr val="009AD1"/>
              </a:buClr>
              <a:buFont typeface="Arial"/>
              <a:buChar char="−"/>
              <a:tabLst>
                <a:tab pos="264240" algn="l"/>
                <a:tab pos="264960" algn="l"/>
              </a:tabLst>
            </a:pPr>
            <a:r>
              <a:rPr lang="de-DE" sz="1500" b="0" strike="noStrike" spc="-7">
                <a:solidFill>
                  <a:srgbClr val="000000"/>
                </a:solidFill>
                <a:latin typeface="Arial"/>
                <a:ea typeface="DejaVu Sans"/>
              </a:rPr>
              <a:t>Detail-Informationen </a:t>
            </a:r>
            <a:r>
              <a:rPr lang="de-DE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und </a:t>
            </a:r>
            <a:r>
              <a:rPr lang="de-DE" sz="1500" b="0" strike="noStrike" spc="-7">
                <a:solidFill>
                  <a:srgbClr val="000000"/>
                </a:solidFill>
                <a:latin typeface="Arial"/>
                <a:ea typeface="DejaVu Sans"/>
              </a:rPr>
              <a:t>Anerkennungsformular </a:t>
            </a:r>
            <a:r>
              <a:rPr lang="de-DE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über</a:t>
            </a:r>
            <a:r>
              <a:rPr lang="de-DE" sz="1500" b="0" strike="noStrike" spc="-1">
                <a:solidFill>
                  <a:srgbClr val="5F5F5F"/>
                </a:solidFill>
                <a:latin typeface="Arial"/>
                <a:ea typeface="DejaVu Sans"/>
              </a:rPr>
              <a:t> </a:t>
            </a:r>
            <a:r>
              <a:rPr lang="de-DE" sz="1500" b="0" u="sng" strike="noStrike" spc="-7">
                <a:solidFill>
                  <a:srgbClr val="0000FF"/>
                </a:solidFill>
                <a:uFill>
                  <a:solidFill>
                    <a:srgbClr val="5F5F5F"/>
                  </a:solidFill>
                </a:uFill>
                <a:latin typeface="Arial"/>
                <a:ea typeface="DejaVu Sans"/>
                <a:hlinkClick r:id="rId2"/>
              </a:rPr>
              <a:t>Lehrer-Online</a:t>
            </a:r>
            <a:r>
              <a:rPr lang="de-DE" sz="1500" b="0" u="sng" strike="noStrike" spc="-80">
                <a:solidFill>
                  <a:srgbClr val="0000FF"/>
                </a:solidFill>
                <a:uFill>
                  <a:solidFill>
                    <a:srgbClr val="5F5F5F"/>
                  </a:solidFill>
                </a:uFill>
                <a:latin typeface="Arial"/>
                <a:ea typeface="DejaVu Sans"/>
                <a:hlinkClick r:id="rId2"/>
              </a:rPr>
              <a:t> BW </a:t>
            </a:r>
            <a:r>
              <a:rPr lang="de-DE" sz="1500" b="0" u="sng" strike="noStrike" spc="-1">
                <a:solidFill>
                  <a:srgbClr val="0000FF"/>
                </a:solidFill>
                <a:uFill>
                  <a:solidFill>
                    <a:srgbClr val="5F5F5F"/>
                  </a:solidFill>
                </a:uFill>
                <a:latin typeface="Arial"/>
                <a:ea typeface="DejaVu Sans"/>
                <a:hlinkClick r:id="rId2"/>
              </a:rPr>
              <a:t>(KM)</a:t>
            </a:r>
            <a:endParaRPr lang="de-DE" sz="15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buNone/>
              <a:tabLst>
                <a:tab pos="264240" algn="l"/>
                <a:tab pos="264960" algn="l"/>
              </a:tabLst>
            </a:pPr>
            <a:endParaRPr lang="de-DE" sz="1500" b="0" strike="noStrike" spc="-1">
              <a:solidFill>
                <a:srgbClr val="000000"/>
              </a:solidFill>
              <a:latin typeface="Calibri"/>
            </a:endParaRPr>
          </a:p>
          <a:p>
            <a:pPr marL="264960" indent="-251640">
              <a:lnSpc>
                <a:spcPct val="100000"/>
              </a:lnSpc>
              <a:buClr>
                <a:srgbClr val="009AD1"/>
              </a:buClr>
              <a:buFont typeface="Arial"/>
              <a:buChar char="−"/>
              <a:tabLst>
                <a:tab pos="264240" algn="l"/>
                <a:tab pos="264960" algn="l"/>
              </a:tabLst>
            </a:pPr>
            <a:r>
              <a:rPr lang="de-DE" sz="1500" b="0" strike="noStrike" spc="-7">
                <a:solidFill>
                  <a:srgbClr val="000000"/>
                </a:solidFill>
                <a:latin typeface="Arial"/>
                <a:ea typeface="DejaVu Sans"/>
              </a:rPr>
              <a:t>Informationen </a:t>
            </a:r>
            <a:r>
              <a:rPr lang="de-DE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und </a:t>
            </a:r>
            <a:r>
              <a:rPr lang="de-DE" sz="1500" b="0" strike="noStrike" spc="-7">
                <a:solidFill>
                  <a:srgbClr val="000000"/>
                </a:solidFill>
                <a:latin typeface="Arial"/>
                <a:ea typeface="DejaVu Sans"/>
              </a:rPr>
              <a:t>Anerkennung erfolgt </a:t>
            </a:r>
            <a:r>
              <a:rPr lang="de-DE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über </a:t>
            </a:r>
            <a:r>
              <a:rPr lang="de-DE" sz="15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3"/>
              </a:rPr>
              <a:t>die </a:t>
            </a:r>
            <a:r>
              <a:rPr lang="de-DE" sz="1500" b="0" u="sng" strike="noStrike" spc="-1">
                <a:solidFill>
                  <a:srgbClr val="0000FF"/>
                </a:solidFill>
                <a:uFill>
                  <a:solidFill>
                    <a:srgbClr val="5F5F5F"/>
                  </a:solidFill>
                </a:uFill>
                <a:latin typeface="Arial"/>
                <a:ea typeface="DejaVu Sans"/>
                <a:hlinkClick r:id="rId3"/>
              </a:rPr>
              <a:t>Regierungspräsidien</a:t>
            </a:r>
            <a:r>
              <a:rPr lang="de-DE" sz="1500" b="0" u="sng" strike="noStrike" spc="-72">
                <a:solidFill>
                  <a:srgbClr val="0000FF"/>
                </a:solidFill>
                <a:uFill>
                  <a:solidFill>
                    <a:srgbClr val="5F5F5F"/>
                  </a:solidFill>
                </a:uFill>
                <a:latin typeface="Arial"/>
                <a:ea typeface="DejaVu Sans"/>
                <a:hlinkClick r:id="rId3"/>
              </a:rPr>
              <a:t> </a:t>
            </a:r>
            <a:r>
              <a:rPr lang="de-DE" sz="1500" b="0" u="sng" strike="noStrike" spc="-7">
                <a:solidFill>
                  <a:srgbClr val="0000FF"/>
                </a:solidFill>
                <a:uFill>
                  <a:solidFill>
                    <a:srgbClr val="5F5F5F"/>
                  </a:solidFill>
                </a:uFill>
                <a:latin typeface="Arial"/>
                <a:ea typeface="DejaVu Sans"/>
                <a:hlinkClick r:id="rId3"/>
              </a:rPr>
              <a:t>(Ansprechpartner)</a:t>
            </a:r>
            <a:endParaRPr lang="de-DE" sz="1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TextShape 6"/>
          <p:cNvSpPr/>
          <p:nvPr/>
        </p:nvSpPr>
        <p:spPr>
          <a:xfrm>
            <a:off x="298440" y="6505920"/>
            <a:ext cx="148320" cy="12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5560">
              <a:lnSpc>
                <a:spcPct val="100000"/>
              </a:lnSpc>
              <a:spcBef>
                <a:spcPts val="31"/>
              </a:spcBef>
              <a:buNone/>
            </a:pPr>
            <a:fld id="{57909705-5A9B-4B6C-816B-00EA177CAECF}" type="slidenum">
              <a:rPr lang="de-DE" sz="700" b="1" strike="noStrike" spc="-1">
                <a:solidFill>
                  <a:srgbClr val="000000"/>
                </a:solidFill>
                <a:latin typeface="Arial"/>
                <a:ea typeface="DejaVu Sans"/>
              </a:rPr>
              <a:t>5</a:t>
            </a:fld>
            <a:endParaRPr lang="de-DE" sz="7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/>
          <p:nvPr/>
        </p:nvSpPr>
        <p:spPr>
          <a:xfrm>
            <a:off x="311040" y="367200"/>
            <a:ext cx="6891120" cy="1177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3120" rIns="0" bIns="0" anchor="t">
            <a:noAutofit/>
          </a:bodyPr>
          <a:lstStyle/>
          <a:p>
            <a:pPr marL="12600">
              <a:lnSpc>
                <a:spcPts val="2299"/>
              </a:lnSpc>
              <a:spcBef>
                <a:spcPts val="258"/>
              </a:spcBef>
              <a:buNone/>
            </a:pPr>
            <a:r>
              <a:rPr lang="de-DE" sz="2000" b="1" u="sng" strike="noStrike" spc="-7">
                <a:solidFill>
                  <a:srgbClr val="000000"/>
                </a:solidFill>
                <a:uFill>
                  <a:solidFill>
                    <a:srgbClr val="009AD1"/>
                  </a:solidFill>
                </a:uFill>
                <a:latin typeface="Arial"/>
                <a:ea typeface="DejaVu Sans"/>
              </a:rPr>
              <a:t>Schulpraxissemester (</a:t>
            </a:r>
            <a:r>
              <a:rPr lang="de-DE" sz="2000" b="1" u="sng" strike="noStrike" spc="-1">
                <a:solidFill>
                  <a:srgbClr val="000000"/>
                </a:solidFill>
                <a:uFill>
                  <a:solidFill>
                    <a:srgbClr val="009AD1"/>
                  </a:solidFill>
                </a:uFill>
                <a:latin typeface="Arial"/>
                <a:ea typeface="DejaVu Sans"/>
              </a:rPr>
              <a:t>SPS) </a:t>
            </a:r>
            <a:r>
              <a:rPr lang="de-DE" sz="2000" b="1" u="sng" strike="noStrike" spc="-7">
                <a:solidFill>
                  <a:srgbClr val="000000"/>
                </a:solidFill>
                <a:uFill>
                  <a:solidFill>
                    <a:srgbClr val="009AD1"/>
                  </a:solidFill>
                </a:uFill>
                <a:latin typeface="Arial"/>
                <a:ea typeface="DejaVu Sans"/>
              </a:rPr>
              <a:t>im Ausland mit Anerkennung</a:t>
            </a:r>
            <a:r>
              <a:rPr lang="de-DE" sz="2000" b="1" u="sng" strike="noStrike" spc="-202">
                <a:solidFill>
                  <a:srgbClr val="000000"/>
                </a:solidFill>
                <a:uFill>
                  <a:solidFill>
                    <a:srgbClr val="009AD1"/>
                  </a:solidFill>
                </a:uFill>
                <a:latin typeface="Arial"/>
                <a:ea typeface="DejaVu Sans"/>
              </a:rPr>
              <a:t> 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12600">
              <a:lnSpc>
                <a:spcPts val="2299"/>
              </a:lnSpc>
              <a:spcBef>
                <a:spcPts val="258"/>
              </a:spcBef>
              <a:buNone/>
            </a:pP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12600">
              <a:lnSpc>
                <a:spcPts val="2299"/>
              </a:lnSpc>
              <a:spcBef>
                <a:spcPts val="258"/>
              </a:spcBef>
              <a:buNone/>
            </a:pPr>
            <a:r>
              <a:rPr lang="de-DE" sz="2000" b="1" strike="noStrike" spc="-202">
                <a:solidFill>
                  <a:srgbClr val="000000"/>
                </a:solidFill>
                <a:latin typeface="Arial"/>
                <a:ea typeface="DejaVu Sans"/>
              </a:rPr>
              <a:t>–  </a:t>
            </a:r>
            <a:r>
              <a:rPr lang="de-DE" sz="2000" b="1" strike="noStrike" spc="-7">
                <a:solidFill>
                  <a:srgbClr val="000000"/>
                </a:solidFill>
                <a:latin typeface="Arial"/>
                <a:ea typeface="DejaVu Sans"/>
              </a:rPr>
              <a:t>Grundsätze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CustomShape 4"/>
          <p:cNvSpPr/>
          <p:nvPr/>
        </p:nvSpPr>
        <p:spPr>
          <a:xfrm>
            <a:off x="7923240" y="6505920"/>
            <a:ext cx="909000" cy="110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96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31"/>
              </a:spcBef>
              <a:buNone/>
            </a:pPr>
            <a:r>
              <a:rPr lang="de-DE" sz="700" b="1" strike="noStrike" spc="-7">
                <a:solidFill>
                  <a:srgbClr val="000000"/>
                </a:solidFill>
                <a:latin typeface="Arial"/>
                <a:ea typeface="DejaVu Sans"/>
              </a:rPr>
              <a:t>Universität</a:t>
            </a:r>
            <a:r>
              <a:rPr lang="de-DE" sz="700" b="1" strike="noStrike" spc="-35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700" b="1" strike="noStrike" spc="-7">
                <a:solidFill>
                  <a:srgbClr val="000000"/>
                </a:solidFill>
                <a:latin typeface="Arial"/>
                <a:ea typeface="DejaVu Sans"/>
              </a:rPr>
              <a:t>Konstanz</a:t>
            </a:r>
            <a:endParaRPr lang="de-DE" sz="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CustomShape 5"/>
          <p:cNvSpPr/>
          <p:nvPr/>
        </p:nvSpPr>
        <p:spPr>
          <a:xfrm>
            <a:off x="311040" y="1854720"/>
            <a:ext cx="8668080" cy="4453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264960" indent="-251640">
              <a:lnSpc>
                <a:spcPct val="100000"/>
              </a:lnSpc>
              <a:spcBef>
                <a:spcPts val="99"/>
              </a:spcBef>
              <a:buClr>
                <a:srgbClr val="009AD1"/>
              </a:buClr>
              <a:buFont typeface="Symbol"/>
              <a:buChar char=""/>
              <a:tabLst>
                <a:tab pos="264240" algn="l"/>
                <a:tab pos="264960" algn="l"/>
              </a:tabLst>
            </a:pPr>
            <a:r>
              <a:rPr lang="de-DE" sz="1400" b="0" u="sng" strike="noStrike" spc="-7" dirty="0">
                <a:solidFill>
                  <a:srgbClr val="0000FF"/>
                </a:solidFill>
                <a:uFill>
                  <a:solidFill>
                    <a:srgbClr val="5F5F5F"/>
                  </a:solidFill>
                </a:uFill>
                <a:latin typeface="Arial"/>
                <a:ea typeface="DejaVu Sans"/>
                <a:hlinkClick r:id="rId2"/>
              </a:rPr>
              <a:t>Informationsseite des Kultusministeriums zum </a:t>
            </a:r>
            <a:r>
              <a:rPr lang="de-DE" sz="1400" b="0" u="sng" strike="noStrike" spc="-1" dirty="0">
                <a:solidFill>
                  <a:srgbClr val="0000FF"/>
                </a:solidFill>
                <a:uFill>
                  <a:solidFill>
                    <a:srgbClr val="5F5F5F"/>
                  </a:solidFill>
                </a:uFill>
                <a:latin typeface="Arial"/>
                <a:ea typeface="DejaVu Sans"/>
                <a:hlinkClick r:id="rId2"/>
              </a:rPr>
              <a:t>SPS </a:t>
            </a:r>
            <a:r>
              <a:rPr lang="de-DE" sz="1400" b="0" u="sng" strike="noStrike" spc="-7" dirty="0">
                <a:solidFill>
                  <a:srgbClr val="0000FF"/>
                </a:solidFill>
                <a:uFill>
                  <a:solidFill>
                    <a:srgbClr val="5F5F5F"/>
                  </a:solidFill>
                </a:uFill>
                <a:latin typeface="Arial"/>
                <a:ea typeface="DejaVu Sans"/>
                <a:hlinkClick r:id="rId2"/>
              </a:rPr>
              <a:t>und</a:t>
            </a:r>
            <a:r>
              <a:rPr lang="de-DE" sz="1400" b="0" u="sng" strike="noStrike" spc="-92" dirty="0">
                <a:solidFill>
                  <a:srgbClr val="0000FF"/>
                </a:solidFill>
                <a:uFill>
                  <a:solidFill>
                    <a:srgbClr val="5F5F5F"/>
                  </a:solidFill>
                </a:uFill>
                <a:latin typeface="Arial"/>
                <a:ea typeface="DejaVu Sans"/>
                <a:hlinkClick r:id="rId2"/>
              </a:rPr>
              <a:t> </a:t>
            </a:r>
            <a:r>
              <a:rPr lang="de-DE" sz="1400" b="0" u="sng" strike="noStrike" spc="-7" dirty="0">
                <a:solidFill>
                  <a:srgbClr val="0000FF"/>
                </a:solidFill>
                <a:uFill>
                  <a:solidFill>
                    <a:srgbClr val="5F5F5F"/>
                  </a:solidFill>
                </a:uFill>
                <a:latin typeface="Arial"/>
                <a:ea typeface="DejaVu Sans"/>
                <a:hlinkClick r:id="rId2"/>
              </a:rPr>
              <a:t>Anmeldeplattform</a:t>
            </a:r>
            <a:endParaRPr lang="de-DE" sz="1400" b="0" strike="noStrike" spc="-1" dirty="0">
              <a:solidFill>
                <a:srgbClr val="000000"/>
              </a:solidFill>
              <a:latin typeface="Calibri"/>
            </a:endParaRPr>
          </a:p>
          <a:p>
            <a:pPr marL="264960" indent="-251640">
              <a:lnSpc>
                <a:spcPct val="100000"/>
              </a:lnSpc>
              <a:spcBef>
                <a:spcPts val="1321"/>
              </a:spcBef>
              <a:buClr>
                <a:srgbClr val="009AD1"/>
              </a:buClr>
              <a:buFont typeface="Symbol"/>
              <a:buChar char=""/>
              <a:tabLst>
                <a:tab pos="264240" algn="l"/>
                <a:tab pos="264960" algn="l"/>
              </a:tabLst>
            </a:pPr>
            <a:r>
              <a:rPr lang="de-DE" sz="14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Schulpraxissemester Baden-Württemberg: 12</a:t>
            </a:r>
            <a:r>
              <a:rPr lang="de-DE" sz="1400" b="0" strike="noStrike" spc="-7" dirty="0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de-DE" sz="1400" b="0" strike="noStrike" spc="-12" dirty="0">
                <a:solidFill>
                  <a:srgbClr val="000000"/>
                </a:solidFill>
                <a:latin typeface="Arial"/>
                <a:ea typeface="DejaVu Sans"/>
              </a:rPr>
              <a:t>Wochen </a:t>
            </a:r>
            <a:r>
              <a:rPr lang="de-DE" sz="14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an Schule und Seminar</a:t>
            </a:r>
            <a:endParaRPr lang="de-DE" sz="1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4"/>
              </a:spcBef>
              <a:buNone/>
              <a:tabLst>
                <a:tab pos="264240" algn="l"/>
                <a:tab pos="264960" algn="l"/>
              </a:tabLst>
            </a:pPr>
            <a:endParaRPr lang="de-DE" sz="1400" b="0" strike="noStrike" spc="-1" dirty="0">
              <a:solidFill>
                <a:srgbClr val="000000"/>
              </a:solidFill>
              <a:latin typeface="Calibri"/>
            </a:endParaRPr>
          </a:p>
          <a:p>
            <a:pPr marL="12600">
              <a:lnSpc>
                <a:spcPts val="1585"/>
              </a:lnSpc>
              <a:buNone/>
              <a:tabLst>
                <a:tab pos="264240" algn="l"/>
                <a:tab pos="264960" algn="l"/>
              </a:tabLst>
            </a:pPr>
            <a:r>
              <a:rPr lang="de-DE" sz="14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„Schulpraxissemester </a:t>
            </a:r>
            <a:r>
              <a:rPr lang="de-DE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im </a:t>
            </a:r>
            <a:r>
              <a:rPr lang="de-DE" sz="14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Ausland“ (3</a:t>
            </a:r>
            <a:r>
              <a:rPr lang="de-DE" sz="1400" b="0" strike="noStrike" spc="-13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400" b="0" strike="noStrike" spc="-32" dirty="0">
                <a:solidFill>
                  <a:srgbClr val="000000"/>
                </a:solidFill>
                <a:latin typeface="Arial"/>
                <a:ea typeface="DejaVu Sans"/>
              </a:rPr>
              <a:t>Teile):</a:t>
            </a:r>
            <a:endParaRPr lang="de-DE" sz="1400" b="0" strike="noStrike" spc="-1" dirty="0">
              <a:solidFill>
                <a:srgbClr val="000000"/>
              </a:solidFill>
              <a:latin typeface="Calibri"/>
            </a:endParaRPr>
          </a:p>
          <a:p>
            <a:pPr marL="264960" indent="-251640">
              <a:lnSpc>
                <a:spcPts val="1511"/>
              </a:lnSpc>
              <a:spcBef>
                <a:spcPts val="96"/>
              </a:spcBef>
              <a:buClr>
                <a:srgbClr val="009AD1"/>
              </a:buClr>
              <a:buFont typeface="Arial"/>
              <a:buChar char="−"/>
              <a:tabLst>
                <a:tab pos="264240" algn="l"/>
                <a:tab pos="264960" algn="l"/>
              </a:tabLst>
            </a:pPr>
            <a:r>
              <a:rPr lang="de-DE" sz="1400" b="0" strike="noStrike" spc="-46" dirty="0">
                <a:solidFill>
                  <a:srgbClr val="000000"/>
                </a:solidFill>
                <a:latin typeface="Arial"/>
                <a:ea typeface="DejaVu Sans"/>
              </a:rPr>
              <a:t>Teil </a:t>
            </a:r>
            <a:r>
              <a:rPr lang="de-DE" sz="14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1: 8</a:t>
            </a:r>
            <a:r>
              <a:rPr lang="de-DE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4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der 12 </a:t>
            </a:r>
            <a:r>
              <a:rPr lang="de-DE" sz="1400" b="0" strike="noStrike" spc="-12" dirty="0">
                <a:solidFill>
                  <a:srgbClr val="000000"/>
                </a:solidFill>
                <a:latin typeface="Arial"/>
                <a:ea typeface="DejaVu Sans"/>
              </a:rPr>
              <a:t>Wochen </a:t>
            </a:r>
            <a:r>
              <a:rPr lang="de-DE" sz="14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des Schulpraxissemesters können durch einen Auslandsaufenthalt ersetzt werden;  dieser </a:t>
            </a:r>
            <a:r>
              <a:rPr lang="de-DE" sz="1400" b="0" strike="noStrike" spc="-46" dirty="0">
                <a:solidFill>
                  <a:srgbClr val="000000"/>
                </a:solidFill>
                <a:latin typeface="Arial"/>
                <a:ea typeface="DejaVu Sans"/>
              </a:rPr>
              <a:t>Teil </a:t>
            </a:r>
            <a:r>
              <a:rPr lang="de-DE" sz="14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kann auch schon gegen Ende des </a:t>
            </a:r>
            <a:r>
              <a:rPr lang="de-DE" sz="1400" b="0" strike="noStrike" spc="-7" dirty="0" err="1">
                <a:solidFill>
                  <a:srgbClr val="000000"/>
                </a:solidFill>
                <a:latin typeface="Arial"/>
                <a:ea typeface="DejaVu Sans"/>
              </a:rPr>
              <a:t>B.Ed</a:t>
            </a:r>
            <a:r>
              <a:rPr lang="de-DE" sz="14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. (ab Semester 5) absolviert</a:t>
            </a:r>
            <a:r>
              <a:rPr lang="de-DE" sz="1400" b="0" strike="noStrike" spc="7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4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werden</a:t>
            </a:r>
            <a:endParaRPr lang="de-DE" sz="1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4"/>
              </a:spcBef>
              <a:buNone/>
              <a:tabLst>
                <a:tab pos="264240" algn="l"/>
                <a:tab pos="264960" algn="l"/>
              </a:tabLst>
            </a:pPr>
            <a:endParaRPr lang="de-DE" sz="1400" b="0" strike="noStrike" spc="-1" dirty="0">
              <a:solidFill>
                <a:srgbClr val="000000"/>
              </a:solidFill>
              <a:latin typeface="Calibri"/>
            </a:endParaRPr>
          </a:p>
          <a:p>
            <a:pPr marL="264960" indent="-251640">
              <a:lnSpc>
                <a:spcPts val="1491"/>
              </a:lnSpc>
              <a:buClr>
                <a:srgbClr val="009AD1"/>
              </a:buClr>
              <a:buFont typeface="Arial"/>
              <a:buChar char="−"/>
              <a:tabLst>
                <a:tab pos="264240" algn="l"/>
                <a:tab pos="264960" algn="l"/>
              </a:tabLst>
            </a:pPr>
            <a:r>
              <a:rPr lang="de-DE" sz="1400" b="0" strike="noStrike" spc="-46" dirty="0">
                <a:solidFill>
                  <a:srgbClr val="000000"/>
                </a:solidFill>
                <a:latin typeface="Arial"/>
                <a:ea typeface="DejaVu Sans"/>
              </a:rPr>
              <a:t>Teil </a:t>
            </a:r>
            <a:r>
              <a:rPr lang="de-DE" sz="14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2: </a:t>
            </a:r>
            <a:r>
              <a:rPr lang="de-DE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Die </a:t>
            </a:r>
            <a:r>
              <a:rPr lang="de-DE" sz="14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letzten </a:t>
            </a:r>
            <a:r>
              <a:rPr lang="de-DE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4 </a:t>
            </a:r>
            <a:r>
              <a:rPr lang="de-DE" sz="1400" b="0" strike="noStrike" spc="-12" dirty="0">
                <a:solidFill>
                  <a:srgbClr val="000000"/>
                </a:solidFill>
                <a:latin typeface="Arial"/>
                <a:ea typeface="DejaVu Sans"/>
              </a:rPr>
              <a:t>Wochen </a:t>
            </a:r>
            <a:r>
              <a:rPr lang="de-DE" sz="14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Schulpraxis müssen (nach </a:t>
            </a:r>
            <a:r>
              <a:rPr lang="de-DE" sz="1400" b="0" strike="noStrike" spc="-32" dirty="0">
                <a:solidFill>
                  <a:srgbClr val="000000"/>
                </a:solidFill>
                <a:latin typeface="Arial"/>
                <a:ea typeface="DejaVu Sans"/>
              </a:rPr>
              <a:t>Teil 1) </a:t>
            </a:r>
            <a:r>
              <a:rPr lang="de-DE" sz="14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an einer baden-württembergischen Schule  absolviert</a:t>
            </a:r>
            <a:r>
              <a:rPr lang="de-DE" sz="1400" b="0" strike="noStrike" spc="-12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4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werden.</a:t>
            </a:r>
            <a:endParaRPr lang="de-DE" sz="1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1"/>
              </a:spcBef>
              <a:buNone/>
              <a:tabLst>
                <a:tab pos="264240" algn="l"/>
                <a:tab pos="264960" algn="l"/>
              </a:tabLst>
            </a:pPr>
            <a:endParaRPr lang="de-DE" sz="1400" b="0" strike="noStrike" spc="-1" dirty="0">
              <a:solidFill>
                <a:srgbClr val="000000"/>
              </a:solidFill>
              <a:latin typeface="Calibri"/>
            </a:endParaRPr>
          </a:p>
          <a:p>
            <a:pPr marL="264960" indent="-251640">
              <a:lnSpc>
                <a:spcPts val="1511"/>
              </a:lnSpc>
              <a:spcBef>
                <a:spcPts val="6"/>
              </a:spcBef>
              <a:buClr>
                <a:srgbClr val="009AD1"/>
              </a:buClr>
              <a:buFont typeface="Arial"/>
              <a:buChar char="−"/>
              <a:tabLst>
                <a:tab pos="264240" algn="l"/>
                <a:tab pos="264960" algn="l"/>
              </a:tabLst>
            </a:pPr>
            <a:r>
              <a:rPr lang="de-DE" sz="1400" b="0" strike="noStrike" spc="-46" dirty="0">
                <a:solidFill>
                  <a:srgbClr val="000000"/>
                </a:solidFill>
                <a:latin typeface="Arial"/>
                <a:ea typeface="DejaVu Sans"/>
              </a:rPr>
              <a:t>Teil </a:t>
            </a:r>
            <a:r>
              <a:rPr lang="de-DE" sz="14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3: Der Besuch der kompletten Begleitveranstaltungen eines Seminars </a:t>
            </a:r>
            <a:r>
              <a:rPr lang="de-DE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ist </a:t>
            </a:r>
            <a:r>
              <a:rPr lang="de-DE" sz="14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verpflichtend (</a:t>
            </a:r>
            <a:r>
              <a:rPr lang="de-DE" sz="1400" spc="-7" dirty="0">
                <a:solidFill>
                  <a:srgbClr val="000000"/>
                </a:solidFill>
                <a:latin typeface="Arial"/>
                <a:ea typeface="DejaVu Sans"/>
              </a:rPr>
              <a:t>empfohlen </a:t>
            </a:r>
            <a:r>
              <a:rPr lang="de-DE" sz="14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zeitlich zusammen mit </a:t>
            </a:r>
            <a:r>
              <a:rPr lang="de-DE" sz="1400" b="0" strike="noStrike" spc="-46" dirty="0">
                <a:solidFill>
                  <a:srgbClr val="000000"/>
                </a:solidFill>
                <a:latin typeface="Arial"/>
                <a:ea typeface="DejaVu Sans"/>
              </a:rPr>
              <a:t>Teil</a:t>
            </a:r>
            <a:r>
              <a:rPr lang="de-DE" sz="1400" b="0" strike="noStrike" spc="-32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4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2)</a:t>
            </a:r>
            <a:endParaRPr lang="de-DE" sz="1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4"/>
              </a:spcBef>
              <a:buNone/>
              <a:tabLst>
                <a:tab pos="264240" algn="l"/>
                <a:tab pos="264960" algn="l"/>
              </a:tabLst>
            </a:pPr>
            <a:endParaRPr lang="de-DE" sz="1400" b="0" strike="noStrike" spc="-1" dirty="0">
              <a:solidFill>
                <a:srgbClr val="000000"/>
              </a:solidFill>
              <a:latin typeface="Calibri"/>
            </a:endParaRPr>
          </a:p>
          <a:p>
            <a:pPr marL="264960" indent="-251640">
              <a:lnSpc>
                <a:spcPct val="100000"/>
              </a:lnSpc>
              <a:buClr>
                <a:srgbClr val="009AD1"/>
              </a:buClr>
              <a:buFont typeface="Arial"/>
              <a:buChar char="−"/>
              <a:tabLst>
                <a:tab pos="264240" algn="l"/>
                <a:tab pos="264960" algn="l"/>
              </a:tabLst>
            </a:pPr>
            <a:r>
              <a:rPr lang="de-DE" sz="1400" b="0" strike="noStrike" spc="-46" dirty="0">
                <a:solidFill>
                  <a:srgbClr val="000000"/>
                </a:solidFill>
                <a:latin typeface="Arial"/>
                <a:ea typeface="DejaVu Sans"/>
              </a:rPr>
              <a:t>Teil </a:t>
            </a:r>
            <a:r>
              <a:rPr lang="de-DE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2 </a:t>
            </a:r>
            <a:r>
              <a:rPr lang="de-DE" sz="14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und </a:t>
            </a:r>
            <a:r>
              <a:rPr lang="de-DE" sz="1400" b="0" strike="noStrike" spc="-46" dirty="0">
                <a:solidFill>
                  <a:srgbClr val="000000"/>
                </a:solidFill>
                <a:latin typeface="Arial"/>
                <a:ea typeface="DejaVu Sans"/>
              </a:rPr>
              <a:t>Teil </a:t>
            </a:r>
            <a:r>
              <a:rPr lang="de-DE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3 </a:t>
            </a:r>
            <a:r>
              <a:rPr lang="de-DE" sz="14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müssen zeitlich </a:t>
            </a:r>
            <a:r>
              <a:rPr lang="de-DE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im </a:t>
            </a:r>
            <a:r>
              <a:rPr lang="de-DE" sz="1400" b="0" strike="noStrike" spc="-7" dirty="0" err="1">
                <a:solidFill>
                  <a:srgbClr val="000000"/>
                </a:solidFill>
                <a:latin typeface="Arial"/>
                <a:ea typeface="DejaVu Sans"/>
              </a:rPr>
              <a:t>M.Ed</a:t>
            </a:r>
            <a:r>
              <a:rPr lang="de-DE" sz="14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. liegen und die Anmeldung erfolgt über die KM-Seite</a:t>
            </a:r>
            <a:r>
              <a:rPr lang="de-DE" sz="1400" b="0" strike="noStrike" spc="-12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4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(s.o.)</a:t>
            </a:r>
            <a:endParaRPr lang="de-DE" sz="1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1"/>
              </a:spcBef>
              <a:buNone/>
              <a:tabLst>
                <a:tab pos="264240" algn="l"/>
                <a:tab pos="264960" algn="l"/>
              </a:tabLst>
            </a:pPr>
            <a:endParaRPr lang="de-DE" sz="1400" b="0" strike="noStrike" spc="-1" dirty="0">
              <a:solidFill>
                <a:srgbClr val="000000"/>
              </a:solidFill>
              <a:latin typeface="Calibri"/>
            </a:endParaRPr>
          </a:p>
          <a:p>
            <a:pPr marL="264960" indent="-251640">
              <a:lnSpc>
                <a:spcPts val="1491"/>
              </a:lnSpc>
              <a:spcBef>
                <a:spcPts val="6"/>
              </a:spcBef>
              <a:buClr>
                <a:srgbClr val="009AD1"/>
              </a:buClr>
              <a:buFont typeface="Arial"/>
              <a:buChar char="−"/>
              <a:tabLst>
                <a:tab pos="264240" algn="l"/>
                <a:tab pos="264960" algn="l"/>
              </a:tabLst>
            </a:pPr>
            <a:r>
              <a:rPr lang="de-DE" sz="14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Anerkennung erfolgt nicht durch die Universität sondern über</a:t>
            </a:r>
            <a:r>
              <a:rPr lang="de-DE" sz="1400" b="0" strike="noStrike" spc="-7" dirty="0">
                <a:solidFill>
                  <a:srgbClr val="5F5F5F"/>
                </a:solidFill>
                <a:latin typeface="Arial"/>
                <a:ea typeface="DejaVu Sans"/>
              </a:rPr>
              <a:t> </a:t>
            </a:r>
            <a:r>
              <a:rPr lang="de-DE" sz="1400" b="0" u="sng" strike="noStrike" spc="-7" dirty="0">
                <a:solidFill>
                  <a:srgbClr val="0000FF"/>
                </a:solidFill>
                <a:uFill>
                  <a:solidFill>
                    <a:srgbClr val="5F5F5F"/>
                  </a:solidFill>
                </a:uFill>
                <a:latin typeface="Arial"/>
                <a:ea typeface="DejaVu Sans"/>
                <a:hlinkClick r:id="rId3"/>
              </a:rPr>
              <a:t>Landeslehrerprüfungsamt Außenstelle  Stuttgart (Herr Häberle)</a:t>
            </a:r>
            <a:r>
              <a:rPr lang="de-DE" sz="1400" b="0" strike="noStrike" spc="-7" dirty="0">
                <a:solidFill>
                  <a:srgbClr val="5F5F5F"/>
                </a:solidFill>
                <a:latin typeface="Arial"/>
                <a:ea typeface="DejaVu Sans"/>
              </a:rPr>
              <a:t> </a:t>
            </a:r>
            <a:r>
              <a:rPr lang="de-DE" sz="1400" b="0" strike="noStrike" spc="-1" dirty="0">
                <a:solidFill>
                  <a:srgbClr val="000000"/>
                </a:solidFill>
                <a:latin typeface="Wingdings"/>
                <a:ea typeface="DejaVu Sans"/>
              </a:rPr>
              <a:t></a:t>
            </a:r>
            <a:r>
              <a:rPr lang="de-DE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de-DE" sz="14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frühzeitig</a:t>
            </a:r>
            <a:r>
              <a:rPr lang="de-DE" sz="1400" b="0" strike="noStrike" spc="12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4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kontaktieren!</a:t>
            </a:r>
            <a:endParaRPr lang="de-DE" sz="1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4"/>
              </a:spcBef>
              <a:buNone/>
              <a:tabLst>
                <a:tab pos="264240" algn="l"/>
                <a:tab pos="264960" algn="l"/>
              </a:tabLst>
            </a:pPr>
            <a:endParaRPr lang="de-DE" sz="1400" b="0" strike="noStrike" spc="-1" dirty="0">
              <a:solidFill>
                <a:srgbClr val="000000"/>
              </a:solidFill>
              <a:latin typeface="Calibri"/>
            </a:endParaRPr>
          </a:p>
          <a:p>
            <a:pPr marL="264960" indent="-251640">
              <a:lnSpc>
                <a:spcPct val="92000"/>
              </a:lnSpc>
              <a:buClr>
                <a:srgbClr val="009AD1"/>
              </a:buClr>
              <a:buFont typeface="Arial"/>
              <a:buChar char="−"/>
              <a:tabLst>
                <a:tab pos="264240" algn="l"/>
                <a:tab pos="264960" algn="l"/>
              </a:tabLst>
            </a:pPr>
            <a:r>
              <a:rPr lang="de-DE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Die </a:t>
            </a:r>
            <a:r>
              <a:rPr lang="de-DE" sz="14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Bescheinigung über die Anerkennung der Auslandspraxis </a:t>
            </a:r>
            <a:r>
              <a:rPr lang="de-DE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ist </a:t>
            </a:r>
            <a:r>
              <a:rPr lang="de-DE" sz="14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von den Studierenden zusammen mit der  Dokumentation (Portfolio) </a:t>
            </a:r>
            <a:r>
              <a:rPr lang="de-DE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im </a:t>
            </a:r>
            <a:r>
              <a:rPr lang="de-DE" sz="1400" b="0" strike="noStrike" spc="-15" dirty="0">
                <a:solidFill>
                  <a:srgbClr val="000000"/>
                </a:solidFill>
                <a:latin typeface="Arial"/>
                <a:ea typeface="DejaVu Sans"/>
              </a:rPr>
              <a:t>Verlauf </a:t>
            </a:r>
            <a:r>
              <a:rPr lang="de-DE" sz="14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der vierwöchigen Schulpraxis der Praktikumsschule </a:t>
            </a:r>
            <a:r>
              <a:rPr lang="de-DE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in </a:t>
            </a:r>
            <a:r>
              <a:rPr lang="de-DE" sz="14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Baden-  Württemberg</a:t>
            </a:r>
            <a:r>
              <a:rPr lang="de-DE" sz="1400" b="0" strike="noStrike" spc="-12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4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vorzulegen.</a:t>
            </a:r>
            <a:endParaRPr lang="de-DE" sz="1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TextShape 6"/>
          <p:cNvSpPr/>
          <p:nvPr/>
        </p:nvSpPr>
        <p:spPr>
          <a:xfrm>
            <a:off x="298440" y="6505920"/>
            <a:ext cx="148320" cy="12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5560">
              <a:lnSpc>
                <a:spcPct val="100000"/>
              </a:lnSpc>
              <a:spcBef>
                <a:spcPts val="31"/>
              </a:spcBef>
              <a:buNone/>
            </a:pPr>
            <a:fld id="{D80C8B91-481C-44A7-BEA8-B75115B83F82}" type="slidenum">
              <a:rPr lang="de-DE" sz="700" b="1" strike="noStrike" spc="-1">
                <a:solidFill>
                  <a:srgbClr val="000000"/>
                </a:solidFill>
                <a:latin typeface="Arial"/>
                <a:ea typeface="DejaVu Sans"/>
              </a:rPr>
              <a:t>6</a:t>
            </a:fld>
            <a:endParaRPr lang="de-DE" sz="7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/>
          <p:nvPr/>
        </p:nvSpPr>
        <p:spPr>
          <a:xfrm>
            <a:off x="311040" y="367200"/>
            <a:ext cx="8208360" cy="1157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no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de-DE" sz="2000" b="1" u="sng" strike="noStrike" spc="-7">
                <a:solidFill>
                  <a:srgbClr val="000000"/>
                </a:solidFill>
                <a:uFill>
                  <a:solidFill>
                    <a:srgbClr val="009AD1"/>
                  </a:solidFill>
                </a:uFill>
                <a:latin typeface="Arial"/>
                <a:ea typeface="DejaVu Sans"/>
              </a:rPr>
              <a:t>Schulpraxissemester (SPS) im Ausland (Assistant </a:t>
            </a:r>
            <a:r>
              <a:rPr lang="de-DE" sz="2000" b="1" u="sng" strike="noStrike" spc="-26">
                <a:solidFill>
                  <a:srgbClr val="000000"/>
                </a:solidFill>
                <a:uFill>
                  <a:solidFill>
                    <a:srgbClr val="009AD1"/>
                  </a:solidFill>
                </a:uFill>
                <a:latin typeface="Arial"/>
                <a:ea typeface="DejaVu Sans"/>
              </a:rPr>
              <a:t>Teacher</a:t>
            </a:r>
            <a:r>
              <a:rPr lang="de-DE" sz="2000" b="1" u="sng" strike="noStrike" spc="-106">
                <a:solidFill>
                  <a:srgbClr val="000000"/>
                </a:solidFill>
                <a:uFill>
                  <a:solidFill>
                    <a:srgbClr val="009AD1"/>
                  </a:solidFill>
                </a:uFill>
                <a:latin typeface="Arial"/>
                <a:ea typeface="DejaVu Sans"/>
              </a:rPr>
              <a:t> </a:t>
            </a:r>
            <a:r>
              <a:rPr lang="de-DE" sz="2000" b="1" u="sng" strike="noStrike" spc="-35">
                <a:solidFill>
                  <a:srgbClr val="000000"/>
                </a:solidFill>
                <a:uFill>
                  <a:solidFill>
                    <a:srgbClr val="009AD1"/>
                  </a:solidFill>
                </a:uFill>
                <a:latin typeface="Arial"/>
                <a:ea typeface="DejaVu Sans"/>
              </a:rPr>
              <a:t>PAD)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CustomShape 4"/>
          <p:cNvSpPr/>
          <p:nvPr/>
        </p:nvSpPr>
        <p:spPr>
          <a:xfrm>
            <a:off x="7923240" y="6505920"/>
            <a:ext cx="909000" cy="110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96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31"/>
              </a:spcBef>
              <a:buNone/>
            </a:pPr>
            <a:r>
              <a:rPr lang="de-DE" sz="700" b="1" strike="noStrike" spc="-7">
                <a:solidFill>
                  <a:srgbClr val="000000"/>
                </a:solidFill>
                <a:latin typeface="Arial"/>
                <a:ea typeface="DejaVu Sans"/>
              </a:rPr>
              <a:t>Universität</a:t>
            </a:r>
            <a:r>
              <a:rPr lang="de-DE" sz="700" b="1" strike="noStrike" spc="-35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700" b="1" strike="noStrike" spc="-7">
                <a:solidFill>
                  <a:srgbClr val="000000"/>
                </a:solidFill>
                <a:latin typeface="Arial"/>
                <a:ea typeface="DejaVu Sans"/>
              </a:rPr>
              <a:t>Konstanz</a:t>
            </a:r>
            <a:endParaRPr lang="de-DE" sz="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CustomShape 5"/>
          <p:cNvSpPr/>
          <p:nvPr/>
        </p:nvSpPr>
        <p:spPr>
          <a:xfrm>
            <a:off x="311040" y="1425600"/>
            <a:ext cx="8372160" cy="466527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de-DE" sz="1600" b="1" strike="noStrike" spc="-7" dirty="0">
                <a:solidFill>
                  <a:srgbClr val="009AD1"/>
                </a:solidFill>
                <a:latin typeface="Arial"/>
                <a:ea typeface="DejaVu Sans"/>
              </a:rPr>
              <a:t>SPS Ausland </a:t>
            </a:r>
            <a:r>
              <a:rPr lang="de-DE" sz="1600" b="1" strike="noStrike" spc="-1" dirty="0">
                <a:solidFill>
                  <a:srgbClr val="009AD1"/>
                </a:solidFill>
                <a:latin typeface="Arial"/>
                <a:ea typeface="DejaVu Sans"/>
              </a:rPr>
              <a:t>mit </a:t>
            </a:r>
            <a:r>
              <a:rPr lang="de-DE" sz="1600" b="1" strike="noStrike" spc="-7" dirty="0">
                <a:solidFill>
                  <a:srgbClr val="009AD1"/>
                </a:solidFill>
                <a:latin typeface="Arial"/>
                <a:ea typeface="DejaVu Sans"/>
              </a:rPr>
              <a:t>Anerkennung </a:t>
            </a:r>
            <a:r>
              <a:rPr lang="de-DE" sz="1600" b="1" strike="noStrike" spc="-1" dirty="0">
                <a:solidFill>
                  <a:srgbClr val="009AD1"/>
                </a:solidFill>
                <a:latin typeface="Arial"/>
                <a:ea typeface="DejaVu Sans"/>
              </a:rPr>
              <a:t>- </a:t>
            </a:r>
            <a:r>
              <a:rPr lang="de-DE" sz="1600" b="1" strike="noStrike" spc="-7" dirty="0" err="1">
                <a:solidFill>
                  <a:srgbClr val="009AD1"/>
                </a:solidFill>
                <a:latin typeface="Arial"/>
                <a:ea typeface="DejaVu Sans"/>
              </a:rPr>
              <a:t>Assistant</a:t>
            </a:r>
            <a:r>
              <a:rPr lang="de-DE" sz="1600" b="1" strike="noStrike" spc="-7" dirty="0">
                <a:solidFill>
                  <a:srgbClr val="009AD1"/>
                </a:solidFill>
                <a:latin typeface="Arial"/>
                <a:ea typeface="DejaVu Sans"/>
              </a:rPr>
              <a:t> </a:t>
            </a:r>
            <a:r>
              <a:rPr lang="de-DE" sz="1600" b="1" strike="noStrike" spc="-26" dirty="0" err="1">
                <a:solidFill>
                  <a:srgbClr val="009AD1"/>
                </a:solidFill>
                <a:latin typeface="Arial"/>
                <a:ea typeface="DejaVu Sans"/>
              </a:rPr>
              <a:t>Teacher</a:t>
            </a:r>
            <a:r>
              <a:rPr lang="de-DE" sz="1600" b="1" strike="noStrike" spc="-26" dirty="0">
                <a:solidFill>
                  <a:srgbClr val="009AD1"/>
                </a:solidFill>
                <a:latin typeface="Arial"/>
                <a:ea typeface="DejaVu Sans"/>
              </a:rPr>
              <a:t> </a:t>
            </a:r>
            <a:r>
              <a:rPr lang="de-DE" sz="1600" b="1" strike="noStrike" spc="-1" dirty="0">
                <a:solidFill>
                  <a:srgbClr val="009AD1"/>
                </a:solidFill>
                <a:latin typeface="Arial"/>
                <a:ea typeface="DejaVu Sans"/>
              </a:rPr>
              <a:t>als</a:t>
            </a:r>
            <a:r>
              <a:rPr lang="de-DE" sz="1600" b="1" strike="noStrike" spc="-106" dirty="0">
                <a:solidFill>
                  <a:srgbClr val="009AD1"/>
                </a:solidFill>
                <a:latin typeface="Arial"/>
                <a:ea typeface="DejaVu Sans"/>
              </a:rPr>
              <a:t> </a:t>
            </a:r>
            <a:r>
              <a:rPr lang="de-DE" sz="1600" b="1" strike="noStrike" spc="-21" dirty="0">
                <a:solidFill>
                  <a:srgbClr val="009AD1"/>
                </a:solidFill>
                <a:latin typeface="Arial"/>
                <a:ea typeface="DejaVu Sans"/>
              </a:rPr>
              <a:t>„Teil 1“</a:t>
            </a: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12600">
              <a:lnSpc>
                <a:spcPct val="100000"/>
              </a:lnSpc>
              <a:spcBef>
                <a:spcPts val="31"/>
              </a:spcBef>
              <a:buNone/>
            </a:pP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236880" indent="-223920">
              <a:lnSpc>
                <a:spcPct val="100000"/>
              </a:lnSpc>
              <a:buClr>
                <a:srgbClr val="009AD1"/>
              </a:buClr>
              <a:buFont typeface="Symbol"/>
              <a:buChar char=""/>
              <a:tabLst>
                <a:tab pos="236880" algn="l"/>
              </a:tabLst>
            </a:pPr>
            <a:r>
              <a:rPr lang="de-DE" sz="1600" b="0" strike="noStrike" spc="-7" dirty="0" err="1">
                <a:solidFill>
                  <a:srgbClr val="000000"/>
                </a:solidFill>
                <a:latin typeface="Arial"/>
                <a:ea typeface="DejaVu Sans"/>
              </a:rPr>
              <a:t>Assistant</a:t>
            </a:r>
            <a:r>
              <a:rPr lang="de-DE" sz="16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600" b="0" strike="noStrike" spc="-32" dirty="0" err="1">
                <a:solidFill>
                  <a:srgbClr val="000000"/>
                </a:solidFill>
                <a:latin typeface="Arial"/>
                <a:ea typeface="DejaVu Sans"/>
              </a:rPr>
              <a:t>Teacher</a:t>
            </a:r>
            <a:r>
              <a:rPr lang="de-DE" sz="1600" b="0" strike="noStrike" spc="-32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6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über den</a:t>
            </a:r>
            <a:r>
              <a:rPr lang="de-DE" sz="1600" b="0" strike="noStrike" spc="24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600" b="0" strike="noStrike" spc="-46" dirty="0">
                <a:solidFill>
                  <a:srgbClr val="000000"/>
                </a:solidFill>
                <a:latin typeface="Arial"/>
                <a:ea typeface="DejaVu Sans"/>
              </a:rPr>
              <a:t>PAD Bonn</a:t>
            </a: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buNone/>
              <a:tabLst>
                <a:tab pos="236880" algn="l"/>
              </a:tabLst>
            </a:pPr>
            <a:br>
              <a:rPr lang="de-DE" sz="1600" b="1" strike="noStrike" spc="-46" dirty="0">
                <a:solidFill>
                  <a:srgbClr val="000000"/>
                </a:solidFill>
                <a:latin typeface="Arial"/>
                <a:ea typeface="DejaVu Sans"/>
              </a:rPr>
            </a:br>
            <a:r>
              <a:rPr lang="de-DE" sz="1600" b="1" strike="noStrike" spc="-46" dirty="0">
                <a:solidFill>
                  <a:srgbClr val="000000"/>
                </a:solidFill>
                <a:latin typeface="Arial"/>
                <a:ea typeface="DejaVu Sans"/>
              </a:rPr>
              <a:t>PAD</a:t>
            </a:r>
            <a:r>
              <a:rPr lang="de-DE" sz="1600" b="0" strike="noStrike" spc="-46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= </a:t>
            </a:r>
            <a:r>
              <a:rPr lang="de-DE" sz="1600" b="1" strike="noStrike" spc="-7" dirty="0">
                <a:solidFill>
                  <a:srgbClr val="000000"/>
                </a:solidFill>
                <a:latin typeface="Arial"/>
                <a:ea typeface="DejaVu Sans"/>
              </a:rPr>
              <a:t>P</a:t>
            </a:r>
            <a:r>
              <a:rPr lang="de-DE" sz="16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ädagogischer </a:t>
            </a:r>
            <a:r>
              <a:rPr lang="de-DE" sz="1600" b="1" strike="noStrike" spc="-7" dirty="0">
                <a:solidFill>
                  <a:srgbClr val="000000"/>
                </a:solidFill>
                <a:latin typeface="Arial"/>
                <a:ea typeface="DejaVu Sans"/>
              </a:rPr>
              <a:t>A</a:t>
            </a:r>
            <a:r>
              <a:rPr lang="de-DE" sz="16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ustausch</a:t>
            </a:r>
            <a:r>
              <a:rPr lang="de-DE" sz="1600" b="1" strike="noStrike" spc="-7" dirty="0">
                <a:solidFill>
                  <a:srgbClr val="000000"/>
                </a:solidFill>
                <a:latin typeface="Arial"/>
                <a:ea typeface="DejaVu Sans"/>
              </a:rPr>
              <a:t>-D</a:t>
            </a:r>
            <a:r>
              <a:rPr lang="de-DE" sz="16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ienst</a:t>
            </a:r>
            <a:r>
              <a:rPr lang="de-DE" sz="1600" b="0" strike="noStrike" spc="-32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600" b="0" strike="noStrike" spc="-12" dirty="0">
                <a:solidFill>
                  <a:srgbClr val="000000"/>
                </a:solidFill>
                <a:latin typeface="Arial"/>
                <a:ea typeface="DejaVu Sans"/>
              </a:rPr>
              <a:t>(www.kmk-pad.org)</a:t>
            </a: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4"/>
              </a:spcBef>
              <a:buNone/>
              <a:tabLst>
                <a:tab pos="236880" algn="l"/>
              </a:tabLst>
            </a:pP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236880" indent="-223920">
              <a:lnSpc>
                <a:spcPts val="1899"/>
              </a:lnSpc>
              <a:buClr>
                <a:srgbClr val="009AD1"/>
              </a:buClr>
              <a:buFont typeface="Symbol"/>
              <a:buChar char=""/>
              <a:tabLst>
                <a:tab pos="236880" algn="l"/>
              </a:tabLst>
            </a:pPr>
            <a:r>
              <a:rPr lang="de-DE" sz="16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Dauer: Mindestens </a:t>
            </a:r>
            <a:r>
              <a:rPr lang="de-DE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6 </a:t>
            </a:r>
            <a:r>
              <a:rPr lang="de-DE" sz="16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Monate am Stück (Ausnahme GB: 5 Monate)</a:t>
            </a:r>
            <a:br>
              <a:rPr sz="1600" dirty="0"/>
            </a:br>
            <a:r>
              <a:rPr lang="de-DE" sz="16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Umfang: 10 Assistenz-Stunden Unterricht pro </a:t>
            </a:r>
            <a:r>
              <a:rPr lang="de-DE" sz="1600" b="0" strike="noStrike" spc="-12" dirty="0">
                <a:solidFill>
                  <a:srgbClr val="000000"/>
                </a:solidFill>
                <a:latin typeface="Arial"/>
                <a:ea typeface="DejaVu Sans"/>
              </a:rPr>
              <a:t>Woche,  </a:t>
            </a:r>
            <a:br>
              <a:rPr sz="1600" dirty="0"/>
            </a:br>
            <a:r>
              <a:rPr lang="de-DE" sz="16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Schulart: Schule mit</a:t>
            </a:r>
            <a:r>
              <a:rPr lang="de-DE" sz="1600" b="0" strike="noStrike" spc="12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6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Sekundarstufe</a:t>
            </a: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236880">
              <a:lnSpc>
                <a:spcPts val="1831"/>
              </a:lnSpc>
              <a:buNone/>
              <a:tabLst>
                <a:tab pos="236880" algn="l"/>
              </a:tabLst>
            </a:pPr>
            <a:br>
              <a:rPr sz="1600" dirty="0"/>
            </a:br>
            <a:r>
              <a:rPr lang="de-DE" sz="16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Diese Praxisphase </a:t>
            </a:r>
            <a:r>
              <a:rPr lang="de-DE" sz="1600" b="1" strike="noStrike" spc="-7" dirty="0">
                <a:solidFill>
                  <a:srgbClr val="000000"/>
                </a:solidFill>
                <a:latin typeface="Arial"/>
                <a:ea typeface="DejaVu Sans"/>
              </a:rPr>
              <a:t>kann</a:t>
            </a:r>
            <a:r>
              <a:rPr lang="de-DE" sz="16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 ausnahmsweise </a:t>
            </a:r>
            <a:r>
              <a:rPr lang="de-DE" sz="1600" b="1" strike="noStrike" spc="-7" dirty="0">
                <a:solidFill>
                  <a:srgbClr val="000000"/>
                </a:solidFill>
                <a:latin typeface="Arial"/>
                <a:ea typeface="DejaVu Sans"/>
              </a:rPr>
              <a:t>auch schon im </a:t>
            </a:r>
            <a:r>
              <a:rPr lang="de-DE" sz="1600" b="1" strike="noStrike" spc="-7" dirty="0" err="1">
                <a:solidFill>
                  <a:srgbClr val="000000"/>
                </a:solidFill>
                <a:latin typeface="Arial"/>
                <a:ea typeface="DejaVu Sans"/>
              </a:rPr>
              <a:t>B.Ed</a:t>
            </a:r>
            <a:r>
              <a:rPr lang="de-DE" sz="1600" b="1" strike="noStrike" spc="-7" dirty="0">
                <a:solidFill>
                  <a:srgbClr val="000000"/>
                </a:solidFill>
                <a:latin typeface="Arial"/>
                <a:ea typeface="DejaVu Sans"/>
              </a:rPr>
              <a:t>. absolviert</a:t>
            </a:r>
            <a:r>
              <a:rPr lang="de-DE" sz="1600" b="1" strike="noStrike" spc="58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600" b="1" strike="noStrike" spc="-7" dirty="0">
                <a:solidFill>
                  <a:srgbClr val="000000"/>
                </a:solidFill>
                <a:latin typeface="Arial"/>
                <a:ea typeface="DejaVu Sans"/>
              </a:rPr>
              <a:t>werden</a:t>
            </a: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236880">
              <a:lnSpc>
                <a:spcPct val="100000"/>
              </a:lnSpc>
              <a:buNone/>
              <a:tabLst>
                <a:tab pos="236880" algn="l"/>
              </a:tabLst>
            </a:pP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236880" indent="-223920">
              <a:lnSpc>
                <a:spcPct val="100000"/>
              </a:lnSpc>
              <a:buClr>
                <a:srgbClr val="009AD1"/>
              </a:buClr>
              <a:buFont typeface="Symbol"/>
              <a:buChar char=""/>
              <a:tabLst>
                <a:tab pos="236880" algn="l"/>
              </a:tabLst>
            </a:pPr>
            <a:r>
              <a:rPr lang="de-DE" sz="16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Bewerbung bis </a:t>
            </a:r>
            <a:r>
              <a:rPr lang="de-DE" sz="1600" b="0" strike="noStrike" spc="-26" dirty="0">
                <a:solidFill>
                  <a:srgbClr val="000000"/>
                </a:solidFill>
                <a:latin typeface="Arial"/>
                <a:ea typeface="DejaVu Sans"/>
              </a:rPr>
              <a:t>11.11. </a:t>
            </a:r>
            <a:r>
              <a:rPr lang="de-DE" sz="1600" b="0" strike="noStrike" spc="-12" dirty="0">
                <a:solidFill>
                  <a:srgbClr val="000000"/>
                </a:solidFill>
                <a:latin typeface="Arial"/>
                <a:ea typeface="DejaVu Sans"/>
              </a:rPr>
              <a:t>(USA) des Vorjahres </a:t>
            </a:r>
            <a:r>
              <a:rPr lang="de-DE" sz="1600" b="0" strike="noStrike" spc="-26" dirty="0">
                <a:solidFill>
                  <a:srgbClr val="000000"/>
                </a:solidFill>
                <a:latin typeface="Arial"/>
                <a:ea typeface="DejaVu Sans"/>
              </a:rPr>
              <a:t>bzw. </a:t>
            </a:r>
            <a:r>
              <a:rPr lang="de-DE" sz="16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06.01. (andere Länder) des</a:t>
            </a:r>
            <a:r>
              <a:rPr lang="de-DE" sz="1600" b="0" strike="noStrike" spc="123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600" b="0" strike="noStrike" spc="-15" dirty="0">
                <a:solidFill>
                  <a:srgbClr val="000000"/>
                </a:solidFill>
                <a:latin typeface="Arial"/>
                <a:ea typeface="DejaVu Sans"/>
              </a:rPr>
              <a:t>Jahres</a:t>
            </a: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1"/>
              </a:spcBef>
              <a:buNone/>
              <a:tabLst>
                <a:tab pos="236880" algn="l"/>
              </a:tabLst>
            </a:pP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236880" indent="-236520">
              <a:lnSpc>
                <a:spcPct val="100000"/>
              </a:lnSpc>
              <a:buClr>
                <a:srgbClr val="009AD1"/>
              </a:buClr>
              <a:buFont typeface="Arial"/>
              <a:buChar char="−"/>
              <a:tabLst>
                <a:tab pos="236880" algn="l"/>
              </a:tabLst>
            </a:pPr>
            <a:r>
              <a:rPr lang="de-DE" sz="16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Praktikumsbericht, Bestätigung </a:t>
            </a:r>
            <a:r>
              <a:rPr lang="de-DE" sz="1600" b="0" strike="noStrike" spc="-46" dirty="0">
                <a:solidFill>
                  <a:srgbClr val="000000"/>
                </a:solidFill>
                <a:latin typeface="Arial"/>
                <a:ea typeface="DejaVu Sans"/>
              </a:rPr>
              <a:t>PAD </a:t>
            </a:r>
            <a:r>
              <a:rPr lang="de-DE" sz="16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und Portfolio</a:t>
            </a:r>
            <a:r>
              <a:rPr lang="de-DE" sz="1600" b="0" strike="noStrike" spc="89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6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erforderlich</a:t>
            </a: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None/>
              <a:tabLst>
                <a:tab pos="236880" algn="l"/>
              </a:tabLst>
            </a:pP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236880" indent="-236520">
              <a:lnSpc>
                <a:spcPct val="100000"/>
              </a:lnSpc>
              <a:buClr>
                <a:srgbClr val="009AD1"/>
              </a:buClr>
              <a:buFont typeface="Arial"/>
              <a:buChar char="−"/>
              <a:tabLst>
                <a:tab pos="236880" algn="l"/>
              </a:tabLst>
            </a:pPr>
            <a:r>
              <a:rPr lang="de-DE" sz="16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Beratung an der UKN:</a:t>
            </a:r>
            <a:br>
              <a:rPr sz="1600" dirty="0"/>
            </a:br>
            <a:br>
              <a:rPr sz="1600" dirty="0"/>
            </a:br>
            <a:r>
              <a:rPr lang="de-DE" sz="16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Campusbotschafterin des PAD, Barbara Ziesel, konstanz@fsa-pad.de</a:t>
            </a: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TextShape 6"/>
          <p:cNvSpPr/>
          <p:nvPr/>
        </p:nvSpPr>
        <p:spPr>
          <a:xfrm>
            <a:off x="298440" y="6505920"/>
            <a:ext cx="148320" cy="12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5560">
              <a:lnSpc>
                <a:spcPct val="100000"/>
              </a:lnSpc>
              <a:spcBef>
                <a:spcPts val="31"/>
              </a:spcBef>
              <a:buNone/>
            </a:pPr>
            <a:fld id="{8C274405-94D2-4560-87A4-59F25BC2E10B}" type="slidenum">
              <a:rPr lang="de-DE" sz="700" b="1" strike="noStrike" spc="-1">
                <a:solidFill>
                  <a:srgbClr val="000000"/>
                </a:solidFill>
                <a:latin typeface="Arial"/>
                <a:ea typeface="DejaVu Sans"/>
              </a:rPr>
              <a:t>7</a:t>
            </a:fld>
            <a:endParaRPr lang="de-DE" sz="7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Rechteck 45"/>
          <p:cNvSpPr/>
          <p:nvPr/>
        </p:nvSpPr>
        <p:spPr>
          <a:xfrm>
            <a:off x="0" y="857160"/>
            <a:ext cx="1899000" cy="5150160"/>
          </a:xfrm>
          <a:prstGeom prst="rect">
            <a:avLst/>
          </a:prstGeom>
          <a:solidFill>
            <a:srgbClr val="B8D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de-DE" sz="135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pic>
        <p:nvPicPr>
          <p:cNvPr id="164" name="Grafik 4" descr="Ein Bild, das Himmel, Natur, draußen, Strand enthält.&#10;&#10;Automatisch generierte Beschreibung"/>
          <p:cNvPicPr/>
          <p:nvPr/>
        </p:nvPicPr>
        <p:blipFill>
          <a:blip r:embed="rId2"/>
          <a:stretch/>
        </p:blipFill>
        <p:spPr>
          <a:xfrm rot="162000">
            <a:off x="107280" y="976680"/>
            <a:ext cx="1617120" cy="1079280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blurRad="5508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5" name="Grafik 6" descr="Ein Bild, das Gebäude, Himmel, draußen, alt enthält.&#10;&#10;Automatisch generierte Beschreibung"/>
          <p:cNvPicPr/>
          <p:nvPr/>
        </p:nvPicPr>
        <p:blipFill>
          <a:blip r:embed="rId3"/>
          <a:stretch/>
        </p:blipFill>
        <p:spPr>
          <a:xfrm rot="237600">
            <a:off x="117720" y="3557160"/>
            <a:ext cx="1617120" cy="1079280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blurRad="5508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6" name="Grafik 8" descr="Ein Bild, das draußen, Baum, Himmel enthält.&#10;&#10;Automatisch generierte Beschreibung"/>
          <p:cNvPicPr/>
          <p:nvPr/>
        </p:nvPicPr>
        <p:blipFill>
          <a:blip r:embed="rId4"/>
          <a:stretch/>
        </p:blipFill>
        <p:spPr>
          <a:xfrm>
            <a:off x="83160" y="4816080"/>
            <a:ext cx="1619280" cy="1079280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blurRad="5508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7" name="Grafik 10" descr="Ein Bild, das draußen, Himmel, Wasser, Baum enthält.&#10;&#10;Automatisch generierte Beschreibung"/>
          <p:cNvPicPr/>
          <p:nvPr/>
        </p:nvPicPr>
        <p:blipFill>
          <a:blip r:embed="rId5"/>
          <a:stretch/>
        </p:blipFill>
        <p:spPr>
          <a:xfrm rot="21373200">
            <a:off x="116280" y="2258640"/>
            <a:ext cx="1619280" cy="1079280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blurRad="5508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8" name="Inhaltsplatzhalter 2"/>
          <p:cNvSpPr/>
          <p:nvPr/>
        </p:nvSpPr>
        <p:spPr>
          <a:xfrm>
            <a:off x="2160720" y="2129040"/>
            <a:ext cx="6368760" cy="3826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5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Du möchtest …</a:t>
            </a:r>
            <a:endParaRPr lang="de-DE" sz="15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500" b="1" strike="noStrike" spc="-1" dirty="0">
                <a:solidFill>
                  <a:srgbClr val="B8D830"/>
                </a:solidFill>
                <a:latin typeface="Arial"/>
                <a:ea typeface="DejaVu Sans"/>
              </a:rPr>
              <a:t>✓</a:t>
            </a:r>
            <a:r>
              <a:rPr lang="de-DE" sz="15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5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für 6 bis 11 Monate ins Ausland?</a:t>
            </a:r>
            <a:endParaRPr lang="de-DE" sz="15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500" b="1" strike="noStrike" spc="-1" dirty="0">
                <a:solidFill>
                  <a:srgbClr val="B8D830"/>
                </a:solidFill>
                <a:latin typeface="Arial"/>
                <a:ea typeface="DejaVu Sans"/>
              </a:rPr>
              <a:t>✓</a:t>
            </a:r>
            <a:r>
              <a:rPr lang="de-DE" sz="15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wertvolle Unterrichtserfahrungen sammeln?</a:t>
            </a:r>
            <a:endParaRPr lang="de-DE" sz="15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500" b="1" strike="noStrike" spc="-1" dirty="0">
                <a:solidFill>
                  <a:srgbClr val="B8D830"/>
                </a:solidFill>
                <a:latin typeface="Arial"/>
                <a:ea typeface="DejaVu Sans"/>
              </a:rPr>
              <a:t>✓</a:t>
            </a:r>
            <a:r>
              <a:rPr lang="de-DE" sz="1500" b="0" strike="noStrike" spc="-1" dirty="0">
                <a:solidFill>
                  <a:srgbClr val="BCDA3E"/>
                </a:solidFill>
                <a:latin typeface="Arial"/>
                <a:ea typeface="DejaVu Sans"/>
              </a:rPr>
              <a:t> </a:t>
            </a:r>
            <a:r>
              <a:rPr lang="de-DE" sz="15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ein anderes Bildungssystem kennenlernen?</a:t>
            </a:r>
            <a:endParaRPr lang="de-DE" sz="15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500" b="1" strike="noStrike" spc="-1" dirty="0">
                <a:solidFill>
                  <a:srgbClr val="B8D830"/>
                </a:solidFill>
                <a:latin typeface="Arial"/>
                <a:ea typeface="DejaVu Sans"/>
              </a:rPr>
              <a:t>✓</a:t>
            </a:r>
            <a:r>
              <a:rPr lang="de-DE" sz="15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deine Sprachkenntnisse verbessern?</a:t>
            </a:r>
            <a:endParaRPr lang="de-DE" sz="15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500" b="1" strike="noStrike" spc="-1" dirty="0">
                <a:solidFill>
                  <a:srgbClr val="B8D830"/>
                </a:solidFill>
                <a:latin typeface="Arial"/>
                <a:ea typeface="DejaVu Sans"/>
              </a:rPr>
              <a:t>✓</a:t>
            </a:r>
            <a:r>
              <a:rPr lang="de-DE" sz="15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5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interkulturelle Erfahrungen sammeln?</a:t>
            </a:r>
            <a:endParaRPr lang="de-DE" sz="15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500" b="1" strike="noStrike" spc="-1" dirty="0">
                <a:solidFill>
                  <a:srgbClr val="B8D830"/>
                </a:solidFill>
                <a:latin typeface="Arial"/>
                <a:ea typeface="DejaVu Sans"/>
              </a:rPr>
              <a:t>✓</a:t>
            </a:r>
            <a:r>
              <a:rPr lang="de-DE" sz="15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für dein Auslandspraktikum bezahlt werden?</a:t>
            </a:r>
            <a:endParaRPr lang="de-DE" sz="15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de-DE" sz="1500" b="0" strike="noStrike" spc="-1" dirty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5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Komm zu einer meiner </a:t>
            </a:r>
            <a:r>
              <a:rPr lang="de-DE" sz="15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Online-Veranstaltungen</a:t>
            </a:r>
            <a:r>
              <a:rPr lang="de-DE" sz="15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!</a:t>
            </a:r>
            <a:endParaRPr lang="de-DE" sz="1500" b="0" strike="noStrike" spc="-1" dirty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5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→ Anmeldung bitte an </a:t>
            </a:r>
            <a:r>
              <a:rPr lang="de-DE" sz="15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konstanz@fsa-pad.de </a:t>
            </a:r>
            <a:endParaRPr lang="de-DE" sz="15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de-DE" sz="15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650" spc="-1" dirty="0">
                <a:solidFill>
                  <a:srgbClr val="000000"/>
                </a:solidFill>
                <a:latin typeface="Ink Free"/>
                <a:ea typeface="DejaVu Sans"/>
              </a:rPr>
              <a:t>Ba</a:t>
            </a:r>
            <a:r>
              <a:rPr lang="de-DE" sz="1650" b="0" strike="noStrike" spc="-1" dirty="0">
                <a:solidFill>
                  <a:srgbClr val="000000"/>
                </a:solidFill>
                <a:latin typeface="Ink Free"/>
                <a:ea typeface="DejaVu Sans"/>
              </a:rPr>
              <a:t>rbara Ziesel</a:t>
            </a:r>
            <a:br>
              <a:rPr sz="1500" dirty="0"/>
            </a:br>
            <a:r>
              <a:rPr lang="de-DE" sz="15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(PAD-Campusbotschafterin an der Universität Konstanz)</a:t>
            </a:r>
            <a:endParaRPr lang="de-DE" sz="15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de-DE" sz="15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" name="Titel 1"/>
          <p:cNvSpPr/>
          <p:nvPr/>
        </p:nvSpPr>
        <p:spPr>
          <a:xfrm>
            <a:off x="1946880" y="939240"/>
            <a:ext cx="6776280" cy="993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b">
            <a:normAutofit fontScale="93333"/>
          </a:bodyPr>
          <a:lstStyle/>
          <a:p>
            <a:pPr algn="ctr">
              <a:lnSpc>
                <a:spcPct val="90000"/>
              </a:lnSpc>
              <a:buNone/>
            </a:pPr>
            <a:r>
              <a:rPr lang="de-DE" sz="4500" b="0" strike="noStrike" spc="-1">
                <a:solidFill>
                  <a:srgbClr val="0070C0"/>
                </a:solidFill>
                <a:latin typeface="Ink Free"/>
                <a:ea typeface="DejaVu Sans"/>
              </a:rPr>
              <a:t>Ins Ausland mit dem PAD</a:t>
            </a:r>
            <a:endParaRPr lang="de-DE" sz="4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" name="Verbinder: gekrümmt 33"/>
          <p:cNvSpPr/>
          <p:nvPr/>
        </p:nvSpPr>
        <p:spPr>
          <a:xfrm rot="5400000" flipH="1" flipV="1">
            <a:off x="6241680" y="4060080"/>
            <a:ext cx="501480" cy="449280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B8D83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71" name="Rechteck: abgerundete Ecken 34"/>
          <p:cNvSpPr/>
          <p:nvPr/>
        </p:nvSpPr>
        <p:spPr>
          <a:xfrm>
            <a:off x="6267960" y="2552760"/>
            <a:ext cx="2752560" cy="1383480"/>
          </a:xfrm>
          <a:prstGeom prst="roundRect">
            <a:avLst>
              <a:gd name="adj" fmla="val 15294"/>
            </a:avLst>
          </a:prstGeom>
          <a:solidFill>
            <a:srgbClr val="B8D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endParaRPr lang="de-DE" sz="135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buNone/>
            </a:pPr>
            <a:endParaRPr lang="de-DE" sz="135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buNone/>
            </a:pPr>
            <a:endParaRPr lang="de-DE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Rechteck 41"/>
          <p:cNvSpPr/>
          <p:nvPr/>
        </p:nvSpPr>
        <p:spPr>
          <a:xfrm>
            <a:off x="6307560" y="2691000"/>
            <a:ext cx="2752560" cy="71412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35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Sprechstunde</a:t>
            </a:r>
            <a:r>
              <a:rPr lang="de-DE" sz="135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: </a:t>
            </a:r>
            <a:br>
              <a:rPr sz="1350" dirty="0"/>
            </a:br>
            <a:r>
              <a:rPr lang="de-DE" sz="135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individuell nach Vereinbarung</a:t>
            </a:r>
            <a:endParaRPr lang="de-DE" sz="135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None/>
            </a:pPr>
            <a:endParaRPr lang="de-DE" sz="135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3" name="Picture 2"/>
          <p:cNvPicPr/>
          <p:nvPr/>
        </p:nvPicPr>
        <p:blipFill>
          <a:blip r:embed="rId6"/>
          <a:stretch/>
        </p:blipFill>
        <p:spPr>
          <a:xfrm>
            <a:off x="7207560" y="5540760"/>
            <a:ext cx="1679400" cy="755280"/>
          </a:xfrm>
          <a:prstGeom prst="rect">
            <a:avLst/>
          </a:prstGeom>
          <a:ln w="0">
            <a:noFill/>
          </a:ln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E9A992F6-E0F4-3B81-89E6-056553653679}"/>
              </a:ext>
            </a:extLst>
          </p:cNvPr>
          <p:cNvSpPr/>
          <p:nvPr/>
        </p:nvSpPr>
        <p:spPr>
          <a:xfrm rot="20474776">
            <a:off x="2021261" y="3348763"/>
            <a:ext cx="5819839" cy="367878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de-DE" sz="1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Hierzu gleich mehr von der Campusbotschafterin</a:t>
            </a:r>
            <a:endParaRPr lang="de-DE" sz="1800" b="1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/>
          <p:nvPr/>
        </p:nvSpPr>
        <p:spPr>
          <a:xfrm>
            <a:off x="311040" y="367200"/>
            <a:ext cx="8272800" cy="1157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no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de-DE" sz="2000" b="1" u="sng" strike="noStrike" spc="-1">
                <a:solidFill>
                  <a:srgbClr val="000000"/>
                </a:solidFill>
                <a:uFill>
                  <a:solidFill>
                    <a:srgbClr val="009AD1"/>
                  </a:solidFill>
                </a:uFill>
                <a:latin typeface="Arial"/>
                <a:ea typeface="DejaVu Sans"/>
              </a:rPr>
              <a:t>Schulpraxissemester (SPS) im Ausland (Deutsche Auslandsschule)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CustomShape 4"/>
          <p:cNvSpPr/>
          <p:nvPr/>
        </p:nvSpPr>
        <p:spPr>
          <a:xfrm>
            <a:off x="7923240" y="6505920"/>
            <a:ext cx="909000" cy="110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96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31"/>
              </a:spcBef>
              <a:buNone/>
            </a:pPr>
            <a:r>
              <a:rPr lang="de-DE" sz="700" b="1" strike="noStrike" spc="-7">
                <a:solidFill>
                  <a:srgbClr val="000000"/>
                </a:solidFill>
                <a:latin typeface="Arial"/>
                <a:ea typeface="DejaVu Sans"/>
              </a:rPr>
              <a:t>Universität</a:t>
            </a:r>
            <a:r>
              <a:rPr lang="de-DE" sz="700" b="1" strike="noStrike" spc="-35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700" b="1" strike="noStrike" spc="-7">
                <a:solidFill>
                  <a:srgbClr val="000000"/>
                </a:solidFill>
                <a:latin typeface="Arial"/>
                <a:ea typeface="DejaVu Sans"/>
              </a:rPr>
              <a:t>Konstanz</a:t>
            </a:r>
            <a:endParaRPr lang="de-DE" sz="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CustomShape 5"/>
          <p:cNvSpPr/>
          <p:nvPr/>
        </p:nvSpPr>
        <p:spPr>
          <a:xfrm>
            <a:off x="311040" y="1436400"/>
            <a:ext cx="8396640" cy="37573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de-DE" sz="1600" b="1" strike="noStrike" spc="-7" dirty="0">
                <a:solidFill>
                  <a:srgbClr val="009AD1"/>
                </a:solidFill>
                <a:latin typeface="Arial"/>
                <a:ea typeface="DejaVu Sans"/>
              </a:rPr>
              <a:t>SPS Ausland </a:t>
            </a:r>
            <a:r>
              <a:rPr lang="de-DE" sz="1600" b="1" strike="noStrike" spc="-1" dirty="0">
                <a:solidFill>
                  <a:srgbClr val="009AD1"/>
                </a:solidFill>
                <a:latin typeface="Arial"/>
                <a:ea typeface="DejaVu Sans"/>
              </a:rPr>
              <a:t>mit </a:t>
            </a:r>
            <a:r>
              <a:rPr lang="de-DE" sz="1600" b="1" strike="noStrike" spc="-7" dirty="0">
                <a:solidFill>
                  <a:srgbClr val="009AD1"/>
                </a:solidFill>
                <a:latin typeface="Arial"/>
                <a:ea typeface="DejaVu Sans"/>
              </a:rPr>
              <a:t>Anerkennung </a:t>
            </a:r>
            <a:r>
              <a:rPr lang="de-DE" sz="1600" b="1" strike="noStrike" spc="-1" dirty="0">
                <a:solidFill>
                  <a:srgbClr val="009AD1"/>
                </a:solidFill>
                <a:latin typeface="Arial"/>
                <a:ea typeface="DejaVu Sans"/>
              </a:rPr>
              <a:t>- </a:t>
            </a:r>
            <a:r>
              <a:rPr lang="de-DE" sz="1600" b="1" strike="noStrike" spc="-7" dirty="0">
                <a:solidFill>
                  <a:srgbClr val="009AD1"/>
                </a:solidFill>
                <a:latin typeface="Arial"/>
                <a:ea typeface="DejaVu Sans"/>
              </a:rPr>
              <a:t>Auslandsschule </a:t>
            </a:r>
            <a:r>
              <a:rPr lang="de-DE" sz="1600" b="1" strike="noStrike" spc="-1" dirty="0">
                <a:solidFill>
                  <a:srgbClr val="009AD1"/>
                </a:solidFill>
                <a:latin typeface="Arial"/>
                <a:ea typeface="DejaVu Sans"/>
              </a:rPr>
              <a:t>als </a:t>
            </a:r>
            <a:r>
              <a:rPr lang="de-DE" sz="1600" b="1" strike="noStrike" spc="-26" dirty="0">
                <a:solidFill>
                  <a:srgbClr val="009AD1"/>
                </a:solidFill>
                <a:latin typeface="Arial"/>
                <a:ea typeface="DejaVu Sans"/>
              </a:rPr>
              <a:t>„Teil</a:t>
            </a:r>
            <a:r>
              <a:rPr lang="de-DE" sz="1600" b="1" strike="noStrike" spc="-140" dirty="0">
                <a:solidFill>
                  <a:srgbClr val="009AD1"/>
                </a:solidFill>
                <a:latin typeface="Arial"/>
                <a:ea typeface="DejaVu Sans"/>
              </a:rPr>
              <a:t>  </a:t>
            </a:r>
            <a:r>
              <a:rPr lang="de-DE" sz="1600" b="1" strike="noStrike" spc="-7" dirty="0">
                <a:solidFill>
                  <a:srgbClr val="009AD1"/>
                </a:solidFill>
                <a:latin typeface="Arial"/>
                <a:ea typeface="DejaVu Sans"/>
              </a:rPr>
              <a:t>1“</a:t>
            </a: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12600">
              <a:lnSpc>
                <a:spcPct val="100000"/>
              </a:lnSpc>
              <a:spcBef>
                <a:spcPts val="31"/>
              </a:spcBef>
              <a:buNone/>
            </a:pP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264960" indent="-251640">
              <a:lnSpc>
                <a:spcPct val="100000"/>
              </a:lnSpc>
              <a:buClr>
                <a:srgbClr val="009AD1"/>
              </a:buClr>
              <a:buFont typeface="Symbol"/>
              <a:buChar char=""/>
              <a:tabLst>
                <a:tab pos="264240" algn="l"/>
                <a:tab pos="264960" algn="l"/>
              </a:tabLst>
            </a:pPr>
            <a:r>
              <a:rPr lang="de-DE" sz="16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Deutsche Auslandsschule </a:t>
            </a:r>
            <a:r>
              <a:rPr lang="de-DE" sz="1600" b="0" strike="noStrike" spc="-26" dirty="0">
                <a:solidFill>
                  <a:srgbClr val="000000"/>
                </a:solidFill>
                <a:latin typeface="Arial"/>
                <a:ea typeface="DejaVu Sans"/>
              </a:rPr>
              <a:t>bzw. </a:t>
            </a:r>
            <a:r>
              <a:rPr lang="de-DE" sz="16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Europäische</a:t>
            </a:r>
            <a:r>
              <a:rPr lang="de-DE" sz="1600" b="0" strike="noStrike" spc="-52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6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Schule</a:t>
            </a: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None/>
              <a:tabLst>
                <a:tab pos="264240" algn="l"/>
                <a:tab pos="264960" algn="l"/>
              </a:tabLst>
            </a:pP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264960" indent="-251640">
              <a:lnSpc>
                <a:spcPct val="100000"/>
              </a:lnSpc>
              <a:buClr>
                <a:srgbClr val="009AD1"/>
              </a:buClr>
              <a:buFont typeface="Arial"/>
              <a:buChar char="−"/>
              <a:tabLst>
                <a:tab pos="264240" algn="l"/>
                <a:tab pos="264960" algn="l"/>
              </a:tabLst>
            </a:pPr>
            <a:r>
              <a:rPr lang="de-DE" sz="1600" b="1" strike="noStrike" spc="-7" dirty="0">
                <a:solidFill>
                  <a:srgbClr val="000000"/>
                </a:solidFill>
                <a:latin typeface="Arial"/>
                <a:ea typeface="DejaVu Sans"/>
              </a:rPr>
              <a:t>Nur</a:t>
            </a:r>
            <a:r>
              <a:rPr lang="de-DE" sz="16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 an einer Schule aus der</a:t>
            </a:r>
            <a:r>
              <a:rPr lang="de-DE" sz="1600" b="0" strike="noStrike" spc="-7" dirty="0">
                <a:solidFill>
                  <a:srgbClr val="5F5F5F"/>
                </a:solidFill>
                <a:latin typeface="Arial"/>
                <a:ea typeface="DejaVu Sans"/>
              </a:rPr>
              <a:t> </a:t>
            </a:r>
            <a:r>
              <a:rPr lang="de-DE" sz="1600" b="1" u="sng" strike="noStrike" spc="-7" dirty="0">
                <a:solidFill>
                  <a:srgbClr val="0000FF"/>
                </a:solidFill>
                <a:uFill>
                  <a:solidFill>
                    <a:srgbClr val="5F5F5F"/>
                  </a:solidFill>
                </a:uFill>
                <a:latin typeface="Arial"/>
                <a:ea typeface="DejaVu Sans"/>
                <a:hlinkClick r:id="rId2"/>
              </a:rPr>
              <a:t>Liste der zugelassenen Schulen des KM im Internet</a:t>
            </a:r>
            <a:r>
              <a:rPr lang="de-DE" sz="1600" b="1" u="sng" strike="noStrike" spc="123" dirty="0">
                <a:solidFill>
                  <a:srgbClr val="0000FF"/>
                </a:solidFill>
                <a:uFillTx/>
                <a:latin typeface="Arial"/>
                <a:ea typeface="DejaVu Sans"/>
                <a:hlinkClick r:id="rId2"/>
              </a:rPr>
              <a:t> </a:t>
            </a:r>
            <a:r>
              <a:rPr lang="de-DE" sz="16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möglich</a:t>
            </a: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1"/>
              </a:spcBef>
              <a:buNone/>
              <a:tabLst>
                <a:tab pos="264240" algn="l"/>
                <a:tab pos="264960" algn="l"/>
              </a:tabLst>
            </a:pP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264960" indent="-251640">
              <a:lnSpc>
                <a:spcPct val="100000"/>
              </a:lnSpc>
              <a:buClr>
                <a:srgbClr val="009AD1"/>
              </a:buClr>
              <a:buFont typeface="Arial"/>
              <a:buChar char="−"/>
              <a:tabLst>
                <a:tab pos="264240" algn="l"/>
                <a:tab pos="264960" algn="l"/>
              </a:tabLst>
            </a:pPr>
            <a:r>
              <a:rPr lang="de-DE" sz="16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Bewerbung erfolgt direkt an der</a:t>
            </a:r>
            <a:r>
              <a:rPr lang="de-DE" sz="1600" b="0" strike="noStrike" spc="24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6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Schule</a:t>
            </a: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None/>
              <a:tabLst>
                <a:tab pos="264240" algn="l"/>
                <a:tab pos="264960" algn="l"/>
              </a:tabLst>
            </a:pP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264960" indent="-251640">
              <a:lnSpc>
                <a:spcPct val="100000"/>
              </a:lnSpc>
              <a:buClr>
                <a:srgbClr val="009AD1"/>
              </a:buClr>
              <a:buFont typeface="Arial"/>
              <a:buChar char="−"/>
              <a:tabLst>
                <a:tab pos="264240" algn="l"/>
                <a:tab pos="264960" algn="l"/>
              </a:tabLst>
            </a:pPr>
            <a:r>
              <a:rPr lang="de-DE" sz="16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Diese Praxisphase </a:t>
            </a:r>
            <a:r>
              <a:rPr lang="de-DE" sz="1600" b="1" strike="noStrike" spc="-7" dirty="0">
                <a:solidFill>
                  <a:srgbClr val="000000"/>
                </a:solidFill>
                <a:latin typeface="Arial"/>
                <a:ea typeface="DejaVu Sans"/>
              </a:rPr>
              <a:t>kann</a:t>
            </a:r>
            <a:r>
              <a:rPr lang="de-DE" sz="16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 ausnahmsweise </a:t>
            </a:r>
            <a:r>
              <a:rPr lang="de-DE" sz="1600" b="1" strike="noStrike" spc="-7" dirty="0">
                <a:solidFill>
                  <a:srgbClr val="000000"/>
                </a:solidFill>
                <a:latin typeface="Arial"/>
                <a:ea typeface="DejaVu Sans"/>
              </a:rPr>
              <a:t>auch schon im </a:t>
            </a:r>
            <a:r>
              <a:rPr lang="de-DE" sz="1600" b="1" strike="noStrike" spc="-7" dirty="0" err="1">
                <a:solidFill>
                  <a:srgbClr val="000000"/>
                </a:solidFill>
                <a:latin typeface="Arial"/>
                <a:ea typeface="DejaVu Sans"/>
              </a:rPr>
              <a:t>B.Ed</a:t>
            </a:r>
            <a:r>
              <a:rPr lang="de-DE" sz="1600" b="1" strike="noStrike" spc="-7" dirty="0">
                <a:solidFill>
                  <a:srgbClr val="000000"/>
                </a:solidFill>
                <a:latin typeface="Arial"/>
                <a:ea typeface="DejaVu Sans"/>
              </a:rPr>
              <a:t>. absolviert</a:t>
            </a:r>
            <a:r>
              <a:rPr lang="de-DE" sz="1600" b="1" strike="noStrike" spc="58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600" b="1" strike="noStrike" spc="-7" dirty="0">
                <a:solidFill>
                  <a:srgbClr val="000000"/>
                </a:solidFill>
                <a:latin typeface="Arial"/>
                <a:ea typeface="DejaVu Sans"/>
              </a:rPr>
              <a:t>werden</a:t>
            </a: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1"/>
              </a:spcBef>
              <a:buNone/>
              <a:tabLst>
                <a:tab pos="264240" algn="l"/>
                <a:tab pos="264960" algn="l"/>
              </a:tabLst>
            </a:pP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264960" indent="-251640">
              <a:lnSpc>
                <a:spcPct val="100000"/>
              </a:lnSpc>
              <a:buClr>
                <a:srgbClr val="009AD1"/>
              </a:buClr>
              <a:buFont typeface="Arial"/>
              <a:buChar char="−"/>
              <a:tabLst>
                <a:tab pos="264240" algn="l"/>
                <a:tab pos="264960" algn="l"/>
              </a:tabLst>
            </a:pPr>
            <a:r>
              <a:rPr lang="de-DE" sz="16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Dauer/Umfang: </a:t>
            </a:r>
            <a:r>
              <a:rPr lang="de-DE" sz="18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m</a:t>
            </a:r>
            <a:r>
              <a:rPr lang="de-DE" sz="16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indestens </a:t>
            </a:r>
            <a:r>
              <a:rPr lang="de-DE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8 </a:t>
            </a:r>
            <a:r>
              <a:rPr lang="de-DE" sz="1600" b="0" strike="noStrike" spc="-12" dirty="0">
                <a:solidFill>
                  <a:srgbClr val="000000"/>
                </a:solidFill>
                <a:latin typeface="Arial"/>
                <a:ea typeface="DejaVu Sans"/>
              </a:rPr>
              <a:t>Wochen </a:t>
            </a:r>
            <a:r>
              <a:rPr lang="de-DE" sz="16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am Stück, 10 Stunden pro </a:t>
            </a:r>
            <a:r>
              <a:rPr lang="de-DE" sz="1600" b="0" strike="noStrike" spc="-12" dirty="0">
                <a:solidFill>
                  <a:srgbClr val="000000"/>
                </a:solidFill>
                <a:latin typeface="Arial"/>
                <a:ea typeface="DejaVu Sans"/>
              </a:rPr>
              <a:t>Woche,</a:t>
            </a:r>
            <a:r>
              <a:rPr lang="de-DE" sz="1600" b="0" strike="noStrike" spc="97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6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Sekundarstufe</a:t>
            </a: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1"/>
              </a:spcBef>
              <a:buNone/>
              <a:tabLst>
                <a:tab pos="264240" algn="l"/>
                <a:tab pos="264960" algn="l"/>
              </a:tabLst>
            </a:pP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264960" indent="-251640">
              <a:lnSpc>
                <a:spcPts val="1899"/>
              </a:lnSpc>
              <a:spcBef>
                <a:spcPts val="6"/>
              </a:spcBef>
              <a:buClr>
                <a:srgbClr val="009AD1"/>
              </a:buClr>
              <a:buFont typeface="Arial"/>
              <a:buChar char="−"/>
              <a:tabLst>
                <a:tab pos="264240" algn="l"/>
                <a:tab pos="264960" algn="l"/>
              </a:tabLst>
            </a:pPr>
            <a:r>
              <a:rPr lang="de-DE" sz="16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Praktikumsbericht (5-10 Seiten), Bestätigung der </a:t>
            </a:r>
            <a:r>
              <a:rPr lang="de-DE" sz="1600" b="0" strike="noStrike" spc="-21" dirty="0">
                <a:solidFill>
                  <a:srgbClr val="000000"/>
                </a:solidFill>
                <a:latin typeface="Arial"/>
                <a:ea typeface="DejaVu Sans"/>
              </a:rPr>
              <a:t>Auslandsschule </a:t>
            </a:r>
            <a:r>
              <a:rPr lang="de-DE" sz="1600" b="0" strike="noStrike" spc="-15" dirty="0">
                <a:solidFill>
                  <a:srgbClr val="000000"/>
                </a:solidFill>
                <a:latin typeface="Arial"/>
                <a:ea typeface="DejaVu Sans"/>
              </a:rPr>
              <a:t>(Dauer, </a:t>
            </a:r>
            <a:r>
              <a:rPr lang="de-DE" sz="16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Art, Umfang) und  Portfolio erforderlich</a:t>
            </a: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" name="TextShape 6"/>
          <p:cNvSpPr/>
          <p:nvPr/>
        </p:nvSpPr>
        <p:spPr>
          <a:xfrm>
            <a:off x="298440" y="6505920"/>
            <a:ext cx="148320" cy="12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5560">
              <a:lnSpc>
                <a:spcPct val="100000"/>
              </a:lnSpc>
              <a:spcBef>
                <a:spcPts val="31"/>
              </a:spcBef>
              <a:buNone/>
            </a:pPr>
            <a:fld id="{4418DEE0-9DC8-4DDF-8F0A-09C79D7E06E7}" type="slidenum">
              <a:rPr lang="de-DE" sz="700" b="1" strike="noStrike" spc="-1">
                <a:solidFill>
                  <a:srgbClr val="000000"/>
                </a:solidFill>
                <a:latin typeface="Arial"/>
                <a:ea typeface="DejaVu Sans"/>
              </a:rPr>
              <a:t>9</a:t>
            </a:fld>
            <a:endParaRPr lang="de-DE" sz="7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1559</Words>
  <Application>Microsoft Macintosh PowerPoint</Application>
  <PresentationFormat>On-screen Show (4:3)</PresentationFormat>
  <Paragraphs>233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GillSans</vt:lpstr>
      <vt:lpstr>Ink Free</vt:lpstr>
      <vt:lpstr>Symbol</vt:lpstr>
      <vt:lpstr>Times New Roman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Studium und</dc:title>
  <dc:subject/>
  <dc:creator>Frank Maurer</dc:creator>
  <dc:description/>
  <cp:lastModifiedBy>Melly</cp:lastModifiedBy>
  <cp:revision>187</cp:revision>
  <cp:lastPrinted>2024-01-04T08:29:38Z</cp:lastPrinted>
  <dcterms:created xsi:type="dcterms:W3CDTF">2020-09-29T08:56:20Z</dcterms:created>
  <dcterms:modified xsi:type="dcterms:W3CDTF">2024-01-04T08:30:01Z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r8>0</vt:r8>
  </property>
  <property fmtid="{D5CDD505-2E9C-101B-9397-08002B2CF9AE}" pid="3" name="HyperlinksChanged">
    <vt:bool>false</vt:bool>
  </property>
  <property fmtid="{D5CDD505-2E9C-101B-9397-08002B2CF9AE}" pid="4" name="LinksUpToDate">
    <vt:bool>false</vt:bool>
  </property>
  <property fmtid="{D5CDD505-2E9C-101B-9397-08002B2CF9AE}" pid="5" name="MMClips">
    <vt:r8>0</vt:r8>
  </property>
  <property fmtid="{D5CDD505-2E9C-101B-9397-08002B2CF9AE}" pid="6" name="Notes">
    <vt:r8>10</vt:r8>
  </property>
  <property fmtid="{D5CDD505-2E9C-101B-9397-08002B2CF9AE}" pid="7" name="PresentationFormat">
    <vt:lpwstr>On-screen Show (4:3)</vt:lpwstr>
  </property>
  <property fmtid="{D5CDD505-2E9C-101B-9397-08002B2CF9AE}" pid="8" name="ScaleCrop">
    <vt:bool>false</vt:bool>
  </property>
  <property fmtid="{D5CDD505-2E9C-101B-9397-08002B2CF9AE}" pid="9" name="ShareDoc">
    <vt:bool>false</vt:bool>
  </property>
  <property fmtid="{D5CDD505-2E9C-101B-9397-08002B2CF9AE}" pid="10" name="Slides">
    <vt:r8>23</vt:r8>
  </property>
</Properties>
</file>